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4"/>
    <p:sldMasterId id="2147483650" r:id="rId5"/>
    <p:sldMasterId id="2147483719" r:id="rId6"/>
    <p:sldMasterId id="2147483702" r:id="rId7"/>
    <p:sldMasterId id="2147483704" r:id="rId8"/>
  </p:sldMasterIdLst>
  <p:notesMasterIdLst>
    <p:notesMasterId r:id="rId36"/>
  </p:notesMasterIdLst>
  <p:sldIdLst>
    <p:sldId id="256" r:id="rId9"/>
    <p:sldId id="447" r:id="rId10"/>
    <p:sldId id="446" r:id="rId11"/>
    <p:sldId id="457" r:id="rId12"/>
    <p:sldId id="455" r:id="rId13"/>
    <p:sldId id="448" r:id="rId14"/>
    <p:sldId id="420" r:id="rId15"/>
    <p:sldId id="421" r:id="rId16"/>
    <p:sldId id="419" r:id="rId17"/>
    <p:sldId id="341" r:id="rId18"/>
    <p:sldId id="390" r:id="rId19"/>
    <p:sldId id="459" r:id="rId20"/>
    <p:sldId id="339" r:id="rId21"/>
    <p:sldId id="337" r:id="rId22"/>
    <p:sldId id="433" r:id="rId23"/>
    <p:sldId id="434" r:id="rId24"/>
    <p:sldId id="413" r:id="rId25"/>
    <p:sldId id="380" r:id="rId26"/>
    <p:sldId id="442" r:id="rId27"/>
    <p:sldId id="460" r:id="rId28"/>
    <p:sldId id="440" r:id="rId29"/>
    <p:sldId id="461" r:id="rId30"/>
    <p:sldId id="432" r:id="rId31"/>
    <p:sldId id="422" r:id="rId32"/>
    <p:sldId id="429" r:id="rId33"/>
    <p:sldId id="310" r:id="rId34"/>
    <p:sldId id="462" r:id="rId35"/>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Raby" initials="CR" lastIdx="5" clrIdx="0">
    <p:extLst>
      <p:ext uri="{19B8F6BF-5375-455C-9EA6-DF929625EA0E}">
        <p15:presenceInfo xmlns:p15="http://schemas.microsoft.com/office/powerpoint/2012/main" userId="3ce8dd4a77e46e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E32"/>
    <a:srgbClr val="EDCD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056" autoAdjust="0"/>
    <p:restoredTop sz="77468"/>
  </p:normalViewPr>
  <p:slideViewPr>
    <p:cSldViewPr>
      <p:cViewPr varScale="1">
        <p:scale>
          <a:sx n="97" d="100"/>
          <a:sy n="97" d="100"/>
        </p:scale>
        <p:origin x="216" y="3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viewProps" Target="viewProps.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381000" y="685800"/>
            <a:ext cx="6096000" cy="3429000"/>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will work our way through the whole Little </a:t>
            </a:r>
            <a:r>
              <a:rPr lang="en-US" i="1" dirty="0" err="1"/>
              <a:t>Wandle</a:t>
            </a:r>
            <a:r>
              <a:rPr lang="en-US" i="1" dirty="0"/>
              <a:t> </a:t>
            </a:r>
            <a:r>
              <a:rPr lang="en-US" i="1" dirty="0" err="1"/>
              <a:t>Programme</a:t>
            </a:r>
            <a:r>
              <a:rPr lang="en-US" i="1" dirty="0"/>
              <a:t> until your child can read fluently. At the end of each half term children will be assessed. This highlights sounds that we need to recap as a class, small group or 1:1. A huge benefit to this phonics </a:t>
            </a:r>
            <a:r>
              <a:rPr lang="en-US" i="1" dirty="0" err="1"/>
              <a:t>programme</a:t>
            </a:r>
            <a:r>
              <a:rPr lang="en-US" i="1" dirty="0"/>
              <a:t> is the importance of catch up. There will be daily catch up sessions ran for children who may need a little extra help that was noticed in the class phonics sessions. There are also excellent resources for interventions if children are struggling with phonics and need some extra support. These catch up sessions are short five/10 minute sessions for extra practice and recap that follow on from the days lessons.</a:t>
            </a:r>
          </a:p>
        </p:txBody>
      </p:sp>
    </p:spTree>
    <p:extLst>
      <p:ext uri="{BB962C8B-B14F-4D97-AF65-F5344CB8AC3E}">
        <p14:creationId xmlns:p14="http://schemas.microsoft.com/office/powerpoint/2010/main" val="1964539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There are specific resources for the Little </a:t>
            </a:r>
            <a:r>
              <a:rPr lang="en-US" i="1" dirty="0" err="1"/>
              <a:t>Wandle</a:t>
            </a:r>
            <a:r>
              <a:rPr lang="en-US" i="1" dirty="0"/>
              <a:t> </a:t>
            </a:r>
            <a:r>
              <a:rPr lang="en-US" i="1" dirty="0" err="1"/>
              <a:t>Programme</a:t>
            </a:r>
            <a:r>
              <a:rPr lang="en-US" i="1" dirty="0"/>
              <a:t> which the children will be very familiar with. Each sound that we teach to begin with has either a mnemonic (like the astronaut that you can see here) or a phrase like boing-boing for ‘oi’. This helps the children </a:t>
            </a:r>
            <a:r>
              <a:rPr lang="en-US" i="1" dirty="0" err="1"/>
              <a:t>recognise</a:t>
            </a:r>
            <a:r>
              <a:rPr lang="en-US" i="1" dirty="0"/>
              <a:t> and remember the graphemes. Every time we teach a new sound, we also read words during the phonics lesson that contain that new sound so that the children </a:t>
            </a:r>
            <a:r>
              <a:rPr lang="en-US" i="1" dirty="0" err="1"/>
              <a:t>practise</a:t>
            </a:r>
            <a:r>
              <a:rPr lang="en-US" i="1" dirty="0"/>
              <a:t> what they have learned. We then go on to reading a sentence containing some of those words. We have displays in the classroom and resources available on the tables to support the children throughout the day. </a:t>
            </a:r>
          </a:p>
        </p:txBody>
      </p:sp>
    </p:spTree>
    <p:extLst>
      <p:ext uri="{BB962C8B-B14F-4D97-AF65-F5344CB8AC3E}">
        <p14:creationId xmlns:p14="http://schemas.microsoft.com/office/powerpoint/2010/main" val="3896949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50000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This is an example of what the children learn in Year 1.</a:t>
            </a:r>
          </a:p>
          <a:p>
            <a:endParaRPr lang="en-US" i="1" dirty="0"/>
          </a:p>
          <a:p>
            <a:r>
              <a:rPr lang="en-US" i="1" dirty="0"/>
              <a:t>Children learn that there are graphemes that can have different sounds and sounds that can be made with different letters. </a:t>
            </a:r>
          </a:p>
          <a:p>
            <a:endParaRPr lang="en-US" dirty="0"/>
          </a:p>
          <a:p>
            <a:r>
              <a:rPr lang="en-US" dirty="0"/>
              <a:t>Use the backs and fronts of Phase 5 cards to show ‘</a:t>
            </a:r>
            <a:r>
              <a:rPr lang="en-US" dirty="0" err="1"/>
              <a:t>ea</a:t>
            </a:r>
            <a:r>
              <a:rPr lang="en-US" dirty="0"/>
              <a:t>’ and ‘ow’.</a:t>
            </a:r>
          </a:p>
          <a:p>
            <a:endParaRPr lang="en-US" dirty="0"/>
          </a:p>
        </p:txBody>
      </p:sp>
    </p:spTree>
    <p:extLst>
      <p:ext uri="{BB962C8B-B14F-4D97-AF65-F5344CB8AC3E}">
        <p14:creationId xmlns:p14="http://schemas.microsoft.com/office/powerpoint/2010/main" val="3328170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shows how complicated the English language is. </a:t>
            </a:r>
          </a:p>
        </p:txBody>
      </p:sp>
    </p:spTree>
    <p:extLst>
      <p:ext uri="{BB962C8B-B14F-4D97-AF65-F5344CB8AC3E}">
        <p14:creationId xmlns:p14="http://schemas.microsoft.com/office/powerpoint/2010/main" val="1232561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Have a look at this video on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84161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Model the process on a flipchart for the parents to see.</a:t>
            </a:r>
          </a:p>
          <a:p>
            <a:endParaRPr lang="en-US" dirty="0"/>
          </a:p>
          <a:p>
            <a:r>
              <a:rPr lang="en-US" dirty="0"/>
              <a:t>Please </a:t>
            </a:r>
          </a:p>
          <a:p>
            <a:r>
              <a:rPr lang="en-US" dirty="0"/>
              <a:t>P-l-</a:t>
            </a:r>
            <a:r>
              <a:rPr lang="en-US" dirty="0" err="1"/>
              <a:t>ea</a:t>
            </a:r>
            <a:r>
              <a:rPr lang="en-US" dirty="0"/>
              <a:t>-se </a:t>
            </a:r>
          </a:p>
          <a:p>
            <a:r>
              <a:rPr lang="en-US" dirty="0"/>
              <a:t>4 sounds (counted on fingers) </a:t>
            </a:r>
          </a:p>
          <a:p>
            <a:endParaRPr lang="en-US" dirty="0"/>
          </a:p>
        </p:txBody>
      </p:sp>
    </p:spTree>
    <p:extLst>
      <p:ext uri="{BB962C8B-B14F-4D97-AF65-F5344CB8AC3E}">
        <p14:creationId xmlns:p14="http://schemas.microsoft.com/office/powerpoint/2010/main" val="4022871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 children read the same book three times in a week. The first time we work on decoding (sounding out) the words, the second time we work on prosody which is reading with expression – making the book sound more interesting with our story-teller voice or our David Attenborough voice for information books – and the third time we look at comprehension. We read the books three times at school because we want to develop the fluency. The more the children see words the more they begin to read them automatically without having to sound them out. </a:t>
            </a:r>
          </a:p>
        </p:txBody>
      </p:sp>
    </p:spTree>
    <p:extLst>
      <p:ext uri="{BB962C8B-B14F-4D97-AF65-F5344CB8AC3E}">
        <p14:creationId xmlns:p14="http://schemas.microsoft.com/office/powerpoint/2010/main" val="1942653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assess your child every six weeks to check progress. Any child who needs extra support has daily keep-up sessions planned for them. This assessment feeds in to the reading sessions and the books your child is reading. Helping them to read at the correct level for their ability. The regular assessment allows us to help children thrive and progress quickly. </a:t>
            </a:r>
          </a:p>
        </p:txBody>
      </p:sp>
    </p:spTree>
    <p:extLst>
      <p:ext uri="{BB962C8B-B14F-4D97-AF65-F5344CB8AC3E}">
        <p14:creationId xmlns:p14="http://schemas.microsoft.com/office/powerpoint/2010/main" val="3699818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 have left some books around the room for you to have a look at. I have got a range of stages from the foundation stage ‘wordless books’ to stage 5 which is the last stage before the children exit the phonics </a:t>
            </a:r>
            <a:r>
              <a:rPr lang="en-US" dirty="0" err="1"/>
              <a:t>programme</a:t>
            </a:r>
            <a:r>
              <a:rPr lang="en-US" dirty="0"/>
              <a:t>. </a:t>
            </a:r>
          </a:p>
        </p:txBody>
      </p:sp>
    </p:spTree>
    <p:extLst>
      <p:ext uri="{BB962C8B-B14F-4D97-AF65-F5344CB8AC3E}">
        <p14:creationId xmlns:p14="http://schemas.microsoft.com/office/powerpoint/2010/main" val="33483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62157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5552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i="1" dirty="0"/>
              <a:t>Celebrate child’s success at school, make time for reading at home! </a:t>
            </a:r>
          </a:p>
        </p:txBody>
      </p:sp>
    </p:spTree>
    <p:extLst>
      <p:ext uri="{BB962C8B-B14F-4D97-AF65-F5344CB8AC3E}">
        <p14:creationId xmlns:p14="http://schemas.microsoft.com/office/powerpoint/2010/main" val="3269180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As well as the ‘learning to read’ book that your child will bring home they will also bring home a book for sharing with you. This book is incredibly important. This is how we are going to give them the WILL to read. Please read with your child as often as you can – at least once a day if possible.</a:t>
            </a:r>
          </a:p>
          <a:p>
            <a:r>
              <a:rPr lang="en-US" i="1" dirty="0"/>
              <a:t>We will have dedicated time in school for your child to change their sharing book. It is your child’s responsibility to change this book. Adults in school will remind children on a regular basis but we like the children to become independent with their book changing and making their own choice when they need a new one and what book they would like to share at home. </a:t>
            </a:r>
          </a:p>
          <a:p>
            <a:endParaRPr lang="en-US" i="1" dirty="0"/>
          </a:p>
          <a:p>
            <a:endParaRPr lang="en-US" dirty="0"/>
          </a:p>
        </p:txBody>
      </p:sp>
    </p:spTree>
    <p:extLst>
      <p:ext uri="{BB962C8B-B14F-4D97-AF65-F5344CB8AC3E}">
        <p14:creationId xmlns:p14="http://schemas.microsoft.com/office/powerpoint/2010/main" val="3285445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a time for your child to show off to you. They have learnt all the necessary skills in school to decode, use prosody and also comprehend what is going on in the book. </a:t>
            </a:r>
          </a:p>
        </p:txBody>
      </p:sp>
    </p:spTree>
    <p:extLst>
      <p:ext uri="{BB962C8B-B14F-4D97-AF65-F5344CB8AC3E}">
        <p14:creationId xmlns:p14="http://schemas.microsoft.com/office/powerpoint/2010/main" val="3340594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is really important that you pronounce the sounds correctly at home if you are supporting your child. These videos are on the website for you to refer to and if you are unsure, please ask Myself, </a:t>
            </a:r>
            <a:r>
              <a:rPr lang="en-US" i="1" dirty="0" err="1"/>
              <a:t>Mrs</a:t>
            </a:r>
            <a:r>
              <a:rPr lang="en-US" i="1" dirty="0"/>
              <a:t> De-La-</a:t>
            </a:r>
            <a:r>
              <a:rPr lang="en-US" i="1" dirty="0" err="1"/>
              <a:t>Hunty</a:t>
            </a:r>
            <a:r>
              <a:rPr lang="en-US" i="1" dirty="0"/>
              <a:t> or </a:t>
            </a:r>
            <a:r>
              <a:rPr lang="en-US" i="1" dirty="0" err="1"/>
              <a:t>Mrs</a:t>
            </a:r>
            <a:r>
              <a:rPr lang="en-US" i="1" dirty="0"/>
              <a:t> Langford. </a:t>
            </a:r>
          </a:p>
          <a:p>
            <a:endParaRPr lang="en-US" dirty="0"/>
          </a:p>
          <a:p>
            <a:r>
              <a:rPr lang="en-US" dirty="0"/>
              <a:t>Show the parents where to access the videos on the website. </a:t>
            </a:r>
            <a:br>
              <a:rPr lang="en-US" dirty="0"/>
            </a:br>
            <a:br>
              <a:rPr lang="en-US" dirty="0"/>
            </a:br>
            <a:r>
              <a:rPr lang="en-US" dirty="0"/>
              <a:t>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1391058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3339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3246531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1334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Just think about how many times you have already read things today. It really is a vital skill.</a:t>
            </a:r>
          </a:p>
        </p:txBody>
      </p:sp>
    </p:spTree>
    <p:extLst>
      <p:ext uri="{BB962C8B-B14F-4D97-AF65-F5344CB8AC3E}">
        <p14:creationId xmlns:p14="http://schemas.microsoft.com/office/powerpoint/2010/main" val="955984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26393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Government changes mean a change (for the better) in how we teach phonics and reading at school   - there needs to be consistency throughout the early reading stage.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The early reading is the stage where children are learning to become fluent readers</a:t>
            </a:r>
            <a:r>
              <a:rPr lang="en-US" baseline="0" dirty="0"/>
              <a:t> through the use of phonics. As a school we did a lot of research into all of the different Phonics schemes validated by the DFE. We felt that Little </a:t>
            </a:r>
            <a:r>
              <a:rPr lang="en-US" baseline="0" dirty="0" err="1"/>
              <a:t>Wandle</a:t>
            </a:r>
            <a:r>
              <a:rPr lang="en-US" baseline="0" dirty="0"/>
              <a:t> was the best fit for our children, parents and staff. We like their use of resources, mnemonics and phrases, lesson structure, assessment, matched reading books and their use of catch up sessions. Which will all be spoken about throughout this </a:t>
            </a:r>
            <a:r>
              <a:rPr lang="en-US" baseline="0" dirty="0" err="1"/>
              <a:t>powerpoint</a:t>
            </a:r>
            <a:r>
              <a:rPr lang="en-US" baseline="0" dirty="0"/>
              <a:t>. </a:t>
            </a:r>
          </a:p>
        </p:txBody>
      </p:sp>
    </p:spTree>
    <p:extLst>
      <p:ext uri="{BB962C8B-B14F-4D97-AF65-F5344CB8AC3E}">
        <p14:creationId xmlns:p14="http://schemas.microsoft.com/office/powerpoint/2010/main" val="2322206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sounds complicated but it really isn’t!</a:t>
            </a:r>
          </a:p>
          <a:p>
            <a:r>
              <a:rPr lang="en-US" dirty="0"/>
              <a:t> </a:t>
            </a:r>
          </a:p>
        </p:txBody>
      </p:sp>
    </p:spTree>
    <p:extLst>
      <p:ext uri="{BB962C8B-B14F-4D97-AF65-F5344CB8AC3E}">
        <p14:creationId xmlns:p14="http://schemas.microsoft.com/office/powerpoint/2010/main" val="2395797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Some children learn to blend really quickly, and others take a little longer. If your child is finding it difficult, ask your child’s teacher for ways to help at home – playing blending games at home is so helpful!</a:t>
            </a:r>
          </a:p>
          <a:p>
            <a:br>
              <a:rPr lang="en-US" dirty="0"/>
            </a:br>
            <a:r>
              <a:rPr lang="en-US" dirty="0"/>
              <a:t>Show parents this video from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3531044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Phoneme – how to say a sound. </a:t>
            </a:r>
          </a:p>
          <a:p>
            <a:r>
              <a:rPr lang="en-US" dirty="0"/>
              <a:t>Grapheme – how a sound is written. </a:t>
            </a:r>
          </a:p>
          <a:p>
            <a:r>
              <a:rPr lang="en-US" dirty="0"/>
              <a:t>Digraph – 2 letters that make 1 sound – </a:t>
            </a:r>
            <a:r>
              <a:rPr lang="en-US" dirty="0" err="1"/>
              <a:t>eg</a:t>
            </a:r>
            <a:r>
              <a:rPr lang="en-US" dirty="0"/>
              <a:t> ai, </a:t>
            </a:r>
            <a:r>
              <a:rPr lang="en-US" dirty="0" err="1"/>
              <a:t>ee</a:t>
            </a:r>
            <a:endParaRPr lang="en-US" dirty="0"/>
          </a:p>
          <a:p>
            <a:r>
              <a:rPr lang="en-US" dirty="0"/>
              <a:t>Trigraph – 3 letters that make 1 sound air, </a:t>
            </a:r>
            <a:r>
              <a:rPr lang="en-US" dirty="0" err="1"/>
              <a:t>igh</a:t>
            </a:r>
            <a:r>
              <a:rPr lang="en-US" dirty="0"/>
              <a:t>, ear </a:t>
            </a:r>
          </a:p>
          <a:p>
            <a:r>
              <a:rPr lang="en-US" dirty="0"/>
              <a:t>Split vowel digraph – formerly known as ‘ a magic e’ so a-e in cake o-e in cone </a:t>
            </a:r>
          </a:p>
          <a:p>
            <a:r>
              <a:rPr lang="en-US" dirty="0"/>
              <a:t>Segment – splitting a word down into phonemes and sounding them out c-a-t or </a:t>
            </a:r>
            <a:r>
              <a:rPr lang="en-US" dirty="0" err="1"/>
              <a:t>ch</a:t>
            </a:r>
            <a:r>
              <a:rPr lang="en-US" dirty="0"/>
              <a:t>-</a:t>
            </a:r>
            <a:r>
              <a:rPr lang="en-US" dirty="0" err="1"/>
              <a:t>ee</a:t>
            </a:r>
            <a:r>
              <a:rPr lang="en-US" dirty="0"/>
              <a:t>-r </a:t>
            </a:r>
          </a:p>
          <a:p>
            <a:r>
              <a:rPr lang="en-US" dirty="0"/>
              <a:t>Blend – using the phonemes used to segment putting them all back together again c-a-t ‘cat’. </a:t>
            </a:r>
          </a:p>
        </p:txBody>
      </p:sp>
    </p:spTree>
    <p:extLst>
      <p:ext uri="{BB962C8B-B14F-4D97-AF65-F5344CB8AC3E}">
        <p14:creationId xmlns:p14="http://schemas.microsoft.com/office/powerpoint/2010/main" val="985361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usually teach four new sounds a week and have a review lesson on a Friday. We will send home information on the sounds your child has learnt that week in school. Please try and practice these at home. It should be in short bursts. </a:t>
            </a:r>
          </a:p>
          <a:p>
            <a:endParaRPr lang="en-US" i="1" dirty="0"/>
          </a:p>
        </p:txBody>
      </p:sp>
    </p:spTree>
    <p:extLst>
      <p:ext uri="{BB962C8B-B14F-4D97-AF65-F5344CB8AC3E}">
        <p14:creationId xmlns:p14="http://schemas.microsoft.com/office/powerpoint/2010/main" val="2481167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50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59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0808-5329-3A4B-BC95-FF75E1EE37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46158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13467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1888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4" name="Picture Placeholder 3">
            <a:extLst>
              <a:ext uri="{FF2B5EF4-FFF2-40B4-BE49-F238E27FC236}">
                <a16:creationId xmlns:a16="http://schemas.microsoft.com/office/drawing/2014/main" id="{EADF02A9-D1D6-1947-8903-4AEE4B422F55}"/>
              </a:ext>
            </a:extLst>
          </p:cNvPr>
          <p:cNvSpPr>
            <a:spLocks noGrp="1"/>
          </p:cNvSpPr>
          <p:nvPr>
            <p:ph type="pic" sz="quarter" idx="11"/>
          </p:nvPr>
        </p:nvSpPr>
        <p:spPr>
          <a:xfrm>
            <a:off x="6096000" y="1916113"/>
            <a:ext cx="5473700" cy="4392612"/>
          </a:xfrm>
          <a:prstGeom prst="rect">
            <a:avLst/>
          </a:prstGeom>
        </p:spPr>
        <p:txBody>
          <a:bodyPr/>
          <a:lstStyle/>
          <a:p>
            <a:endParaRPr lang="en-US"/>
          </a:p>
        </p:txBody>
      </p:sp>
    </p:spTree>
    <p:extLst>
      <p:ext uri="{BB962C8B-B14F-4D97-AF65-F5344CB8AC3E}">
        <p14:creationId xmlns:p14="http://schemas.microsoft.com/office/powerpoint/2010/main" val="273617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6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9C405-5329-8F44-BF87-076C7BC7DF3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82099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50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5"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1524F4-450B-494A-8168-C27743591B4F}" type="datetimeFigureOut">
              <a:rPr lang="en-US" smtClean="0"/>
              <a:t>9/8/22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1055-81AA-C044-9423-EC0F2F6D7467}" type="slidenum">
              <a:rPr lang="en-US" smtClean="0"/>
              <a:t>‹#›</a:t>
            </a:fld>
            <a:endParaRPr lang="en-US"/>
          </a:p>
        </p:txBody>
      </p:sp>
    </p:spTree>
    <p:extLst>
      <p:ext uri="{BB962C8B-B14F-4D97-AF65-F5344CB8AC3E}">
        <p14:creationId xmlns:p14="http://schemas.microsoft.com/office/powerpoint/2010/main" val="32659114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0060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1027" name="Picture 3">
            <a:extLst>
              <a:ext uri="{FF2B5EF4-FFF2-40B4-BE49-F238E27FC236}">
                <a16:creationId xmlns:a16="http://schemas.microsoft.com/office/drawing/2014/main" id="{A135BC1E-1C1B-374E-A928-22464112F594}"/>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1AB373-CFC7-C849-A174-915481BA7EC2}"/>
              </a:ext>
            </a:extLst>
          </p:cNvPr>
          <p:cNvPicPr>
            <a:picLocks noChangeAspect="1"/>
          </p:cNvPicPr>
          <p:nvPr userDrawn="1"/>
        </p:nvPicPr>
        <p:blipFill>
          <a:blip r:embed="rId9"/>
          <a:stretch>
            <a:fillRect/>
          </a:stretch>
        </p:blipFill>
        <p:spPr>
          <a:xfrm>
            <a:off x="10704512" y="260648"/>
            <a:ext cx="1224136" cy="1224136"/>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95" r:id="rId2"/>
    <p:sldLayoutId id="2147483696" r:id="rId3"/>
    <p:sldLayoutId id="2147483697" r:id="rId4"/>
    <p:sldLayoutId id="2147483698" r:id="rId5"/>
    <p:sldLayoutId id="2147483717" r:id="rId6"/>
    <p:sldLayoutId id="2147483718" r:id="rId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04D62-23FC-224F-B479-F741B27866FE}"/>
              </a:ext>
            </a:extLst>
          </p:cNvPr>
          <p:cNvPicPr>
            <a:picLocks noChangeAspect="1"/>
          </p:cNvPicPr>
          <p:nvPr userDrawn="1"/>
        </p:nvPicPr>
        <p:blipFill>
          <a:blip r:embed="rId6"/>
          <a:stretch>
            <a:fillRect/>
          </a:stretch>
        </p:blipFill>
        <p:spPr>
          <a:xfrm>
            <a:off x="10683293" y="260648"/>
            <a:ext cx="1266574" cy="1260000"/>
          </a:xfrm>
          <a:prstGeom prst="rect">
            <a:avLst/>
          </a:prstGeom>
        </p:spPr>
      </p:pic>
    </p:spTree>
    <p:extLst>
      <p:ext uri="{BB962C8B-B14F-4D97-AF65-F5344CB8AC3E}">
        <p14:creationId xmlns:p14="http://schemas.microsoft.com/office/powerpoint/2010/main" val="25772878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NTC0PbtmeUA?feature=oembed" TargetMode="Externa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6.tiff"/><Relationship Id="rId4" Type="http://schemas.openxmlformats.org/officeDocument/2006/relationships/image" Target="../media/image25.tiff"/></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tiff"/></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tiff"/><Relationship Id="rId7" Type="http://schemas.openxmlformats.org/officeDocument/2006/relationships/image" Target="../media/image37.emf"/><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36.emf"/><Relationship Id="rId5" Type="http://schemas.openxmlformats.org/officeDocument/2006/relationships/image" Target="../media/image35.png"/><Relationship Id="rId4" Type="http://schemas.openxmlformats.org/officeDocument/2006/relationships/image" Target="../media/image34.tiff"/></Relationships>
</file>

<file path=ppt/slides/_rels/slide23.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5.tiff"/></Relationships>
</file>

<file path=ppt/slides/_rels/slide24.xml.rels><?xml version="1.0" encoding="UTF-8" standalone="yes"?>
<Relationships xmlns="http://schemas.openxmlformats.org/package/2006/relationships"><Relationship Id="rId3" Type="http://schemas.openxmlformats.org/officeDocument/2006/relationships/hyperlink" Target="https://youtu.be/-ZtjFIvA_f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youtu.be/DvOuc7cWXxc" TargetMode="External"/><Relationship Id="rId5" Type="http://schemas.openxmlformats.org/officeDocument/2006/relationships/hyperlink" Target="https://youtu.be/qDu3JAjf-U0" TargetMode="Externa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IL5YUCPyC5I?feature=oembed"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8499479" cy="57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bg1"/>
                </a:solidFill>
              </a:rPr>
              <a:t>Parent workshop: </a:t>
            </a:r>
            <a:r>
              <a:rPr lang="en-US" sz="2800" dirty="0">
                <a:solidFill>
                  <a:schemeClr val="bg1"/>
                </a:solidFill>
              </a:rPr>
              <a:t>Phonics and early reading</a:t>
            </a: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dirty="0">
                <a:solidFill>
                  <a:schemeClr val="bg1"/>
                </a:solidFill>
              </a:rPr>
              <a:t>Teach reading: change lives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600B1-8DEE-7042-8BB5-4711875F22B5}"/>
              </a:ext>
            </a:extLst>
          </p:cNvPr>
          <p:cNvSpPr>
            <a:spLocks noGrp="1"/>
          </p:cNvSpPr>
          <p:nvPr>
            <p:ph type="title"/>
          </p:nvPr>
        </p:nvSpPr>
        <p:spPr>
          <a:xfrm>
            <a:off x="509981" y="306923"/>
            <a:ext cx="9793088" cy="648072"/>
          </a:xfrm>
        </p:spPr>
        <p:txBody>
          <a:bodyPr/>
          <a:lstStyle/>
          <a:p>
            <a:r>
              <a:rPr lang="en-US" dirty="0"/>
              <a:t>The entire alphabetic code:</a:t>
            </a:r>
          </a:p>
        </p:txBody>
      </p:sp>
      <p:pic>
        <p:nvPicPr>
          <p:cNvPr id="8" name="Picture 7">
            <a:extLst>
              <a:ext uri="{FF2B5EF4-FFF2-40B4-BE49-F238E27FC236}">
                <a16:creationId xmlns:a16="http://schemas.microsoft.com/office/drawing/2014/main" id="{4DE1D942-2F2C-2E40-A7C5-F612F9DBAAE5}"/>
              </a:ext>
            </a:extLst>
          </p:cNvPr>
          <p:cNvPicPr>
            <a:picLocks noChangeAspect="1"/>
          </p:cNvPicPr>
          <p:nvPr/>
        </p:nvPicPr>
        <p:blipFill rotWithShape="1">
          <a:blip r:embed="rId3">
            <a:extLst>
              <a:ext uri="{28A0092B-C50C-407E-A947-70E740481C1C}">
                <a14:useLocalDpi xmlns:a14="http://schemas.microsoft.com/office/drawing/2010/main"/>
              </a:ext>
            </a:extLst>
          </a:blip>
          <a:srcRect b="20914"/>
          <a:stretch/>
        </p:blipFill>
        <p:spPr>
          <a:xfrm>
            <a:off x="509981" y="1127353"/>
            <a:ext cx="4850928" cy="5423724"/>
          </a:xfrm>
          <a:prstGeom prst="roundRect">
            <a:avLst>
              <a:gd name="adj" fmla="val 3145"/>
            </a:avLst>
          </a:prstGeom>
          <a:effectLst>
            <a:glow rad="127000">
              <a:schemeClr val="tx1">
                <a:lumMod val="95000"/>
                <a:lumOff val="5000"/>
                <a:alpha val="10000"/>
              </a:schemeClr>
            </a:glow>
          </a:effectLst>
        </p:spPr>
      </p:pic>
      <p:pic>
        <p:nvPicPr>
          <p:cNvPr id="9" name="Picture 8">
            <a:extLst>
              <a:ext uri="{FF2B5EF4-FFF2-40B4-BE49-F238E27FC236}">
                <a16:creationId xmlns:a16="http://schemas.microsoft.com/office/drawing/2014/main" id="{6B1F0601-B503-5F43-8A03-877058285A17}"/>
              </a:ext>
            </a:extLst>
          </p:cNvPr>
          <p:cNvPicPr>
            <a:picLocks noChangeAspect="1"/>
          </p:cNvPicPr>
          <p:nvPr/>
        </p:nvPicPr>
        <p:blipFill rotWithShape="1">
          <a:blip r:embed="rId4">
            <a:extLst>
              <a:ext uri="{28A0092B-C50C-407E-A947-70E740481C1C}">
                <a14:useLocalDpi xmlns:a14="http://schemas.microsoft.com/office/drawing/2010/main"/>
              </a:ext>
            </a:extLst>
          </a:blip>
          <a:srcRect b="34564"/>
          <a:stretch/>
        </p:blipFill>
        <p:spPr>
          <a:xfrm>
            <a:off x="5879976" y="1185190"/>
            <a:ext cx="4850928" cy="4487620"/>
          </a:xfrm>
          <a:prstGeom prst="roundRect">
            <a:avLst>
              <a:gd name="adj" fmla="val 3378"/>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47559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C1C3FB-22BE-674D-A0B5-A5145EBE509E}"/>
              </a:ext>
            </a:extLst>
          </p:cNvPr>
          <p:cNvPicPr>
            <a:picLocks noChangeAspect="1"/>
          </p:cNvPicPr>
          <p:nvPr/>
        </p:nvPicPr>
        <p:blipFill>
          <a:blip r:embed="rId3"/>
          <a:stretch>
            <a:fillRect/>
          </a:stretch>
        </p:blipFill>
        <p:spPr>
          <a:xfrm>
            <a:off x="4065980" y="2045703"/>
            <a:ext cx="2010312" cy="2876414"/>
          </a:xfrm>
          <a:prstGeom prst="rect">
            <a:avLst/>
          </a:prstGeom>
        </p:spPr>
      </p:pic>
      <p:pic>
        <p:nvPicPr>
          <p:cNvPr id="17" name="Picture 16">
            <a:extLst>
              <a:ext uri="{FF2B5EF4-FFF2-40B4-BE49-F238E27FC236}">
                <a16:creationId xmlns:a16="http://schemas.microsoft.com/office/drawing/2014/main" id="{BF8E5868-D84C-7545-A9F1-126E820F7CE1}"/>
              </a:ext>
            </a:extLst>
          </p:cNvPr>
          <p:cNvPicPr>
            <a:picLocks noChangeAspect="1"/>
          </p:cNvPicPr>
          <p:nvPr/>
        </p:nvPicPr>
        <p:blipFill>
          <a:blip r:embed="rId4"/>
          <a:stretch>
            <a:fillRect/>
          </a:stretch>
        </p:blipFill>
        <p:spPr>
          <a:xfrm>
            <a:off x="571483" y="2045703"/>
            <a:ext cx="2057987" cy="2963819"/>
          </a:xfrm>
          <a:prstGeom prst="rect">
            <a:avLst/>
          </a:prstGeom>
        </p:spPr>
      </p:pic>
      <p:sp>
        <p:nvSpPr>
          <p:cNvPr id="2" name="Title 1">
            <a:extLst>
              <a:ext uri="{FF2B5EF4-FFF2-40B4-BE49-F238E27FC236}">
                <a16:creationId xmlns:a16="http://schemas.microsoft.com/office/drawing/2014/main" id="{B2790E23-9E32-574E-81CA-4278D9013B18}"/>
              </a:ext>
            </a:extLst>
          </p:cNvPr>
          <p:cNvSpPr>
            <a:spLocks noGrp="1"/>
          </p:cNvSpPr>
          <p:nvPr>
            <p:ph type="title"/>
          </p:nvPr>
        </p:nvSpPr>
        <p:spPr/>
        <p:txBody>
          <a:bodyPr/>
          <a:lstStyle/>
          <a:p>
            <a:r>
              <a:rPr lang="en-US" dirty="0"/>
              <a:t>How we make learning stick </a:t>
            </a:r>
          </a:p>
        </p:txBody>
      </p:sp>
      <p:sp>
        <p:nvSpPr>
          <p:cNvPr id="3" name="Text Placeholder 2">
            <a:extLst>
              <a:ext uri="{FF2B5EF4-FFF2-40B4-BE49-F238E27FC236}">
                <a16:creationId xmlns:a16="http://schemas.microsoft.com/office/drawing/2014/main" id="{EB749D0C-0D49-2F4F-BA24-28CF6B89B7FB}"/>
              </a:ext>
            </a:extLst>
          </p:cNvPr>
          <p:cNvSpPr>
            <a:spLocks noGrp="1"/>
          </p:cNvSpPr>
          <p:nvPr>
            <p:ph type="body" sz="quarter" idx="10"/>
          </p:nvPr>
        </p:nvSpPr>
        <p:spPr>
          <a:xfrm>
            <a:off x="2847253" y="2751060"/>
            <a:ext cx="1651150" cy="1675452"/>
          </a:xfrm>
        </p:spPr>
        <p:txBody>
          <a:bodyPr/>
          <a:lstStyle/>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endParaRPr lang="en-US" dirty="0"/>
          </a:p>
        </p:txBody>
      </p:sp>
      <p:pic>
        <p:nvPicPr>
          <p:cNvPr id="15" name="Picture 14" descr="A picture containing graphical user interface&#10;&#10;Description automatically generated">
            <a:extLst>
              <a:ext uri="{FF2B5EF4-FFF2-40B4-BE49-F238E27FC236}">
                <a16:creationId xmlns:a16="http://schemas.microsoft.com/office/drawing/2014/main" id="{5198A57D-E228-0A45-AF74-FCE2257B2AB8}"/>
              </a:ext>
            </a:extLst>
          </p:cNvPr>
          <p:cNvPicPr>
            <a:picLocks noChangeAspect="1"/>
          </p:cNvPicPr>
          <p:nvPr/>
        </p:nvPicPr>
        <p:blipFill>
          <a:blip r:embed="rId5"/>
          <a:stretch>
            <a:fillRect/>
          </a:stretch>
        </p:blipFill>
        <p:spPr>
          <a:xfrm>
            <a:off x="7826755" y="2339556"/>
            <a:ext cx="2730514" cy="1716914"/>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8427D23-5B97-BB49-9F61-1AAD3324AC4D}"/>
              </a:ext>
            </a:extLst>
          </p:cNvPr>
          <p:cNvPicPr>
            <a:picLocks noChangeAspect="1"/>
          </p:cNvPicPr>
          <p:nvPr/>
        </p:nvPicPr>
        <p:blipFill>
          <a:blip r:embed="rId6"/>
          <a:stretch>
            <a:fillRect/>
          </a:stretch>
        </p:blipFill>
        <p:spPr>
          <a:xfrm>
            <a:off x="9120336" y="4221088"/>
            <a:ext cx="2730514" cy="1694565"/>
          </a:xfrm>
          <a:prstGeom prst="rect">
            <a:avLst/>
          </a:prstGeom>
        </p:spPr>
      </p:pic>
      <p:pic>
        <p:nvPicPr>
          <p:cNvPr id="5" name="Picture 4">
            <a:extLst>
              <a:ext uri="{FF2B5EF4-FFF2-40B4-BE49-F238E27FC236}">
                <a16:creationId xmlns:a16="http://schemas.microsoft.com/office/drawing/2014/main" id="{3A757EBA-D8DF-E442-AC59-BD3CEBCEB52E}"/>
              </a:ext>
            </a:extLst>
          </p:cNvPr>
          <p:cNvPicPr>
            <a:picLocks noChangeAspect="1"/>
          </p:cNvPicPr>
          <p:nvPr/>
        </p:nvPicPr>
        <p:blipFill>
          <a:blip r:embed="rId7"/>
          <a:stretch>
            <a:fillRect/>
          </a:stretch>
        </p:blipFill>
        <p:spPr>
          <a:xfrm>
            <a:off x="5258850" y="3198013"/>
            <a:ext cx="2018257" cy="2908198"/>
          </a:xfrm>
          <a:prstGeom prst="rect">
            <a:avLst/>
          </a:prstGeom>
        </p:spPr>
      </p:pic>
      <p:pic>
        <p:nvPicPr>
          <p:cNvPr id="7" name="Picture 6">
            <a:extLst>
              <a:ext uri="{FF2B5EF4-FFF2-40B4-BE49-F238E27FC236}">
                <a16:creationId xmlns:a16="http://schemas.microsoft.com/office/drawing/2014/main" id="{3AE2143B-5B1E-3545-90B1-E9199C029DEA}"/>
              </a:ext>
            </a:extLst>
          </p:cNvPr>
          <p:cNvPicPr>
            <a:picLocks noChangeAspect="1"/>
          </p:cNvPicPr>
          <p:nvPr/>
        </p:nvPicPr>
        <p:blipFill>
          <a:blip r:embed="rId8"/>
          <a:stretch>
            <a:fillRect/>
          </a:stretch>
        </p:blipFill>
        <p:spPr>
          <a:xfrm>
            <a:off x="1845033" y="3221851"/>
            <a:ext cx="2050041" cy="2884360"/>
          </a:xfrm>
          <a:prstGeom prst="rect">
            <a:avLst/>
          </a:prstGeom>
        </p:spPr>
      </p:pic>
    </p:spTree>
    <p:extLst>
      <p:ext uri="{BB962C8B-B14F-4D97-AF65-F5344CB8AC3E}">
        <p14:creationId xmlns:p14="http://schemas.microsoft.com/office/powerpoint/2010/main" val="197319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CB653-43CD-5E45-80A3-0B2B306C73C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4" name="TextBox 3">
            <a:extLst>
              <a:ext uri="{FF2B5EF4-FFF2-40B4-BE49-F238E27FC236}">
                <a16:creationId xmlns:a16="http://schemas.microsoft.com/office/drawing/2014/main" id="{EA3E8739-0EDB-B444-A351-73F5CD537FEA}"/>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and spelling</a:t>
            </a:r>
          </a:p>
        </p:txBody>
      </p:sp>
    </p:spTree>
    <p:extLst>
      <p:ext uri="{BB962C8B-B14F-4D97-AF65-F5344CB8AC3E}">
        <p14:creationId xmlns:p14="http://schemas.microsoft.com/office/powerpoint/2010/main" val="370824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1F0471-4A55-3846-B0BD-83140E2B4CB8}"/>
              </a:ext>
            </a:extLst>
          </p:cNvPr>
          <p:cNvPicPr>
            <a:picLocks noChangeAspect="1"/>
          </p:cNvPicPr>
          <p:nvPr/>
        </p:nvPicPr>
        <p:blipFill>
          <a:blip r:embed="rId3"/>
          <a:stretch>
            <a:fillRect/>
          </a:stretch>
        </p:blipFill>
        <p:spPr>
          <a:xfrm>
            <a:off x="2494137" y="1782133"/>
            <a:ext cx="3106041" cy="4444216"/>
          </a:xfrm>
          <a:prstGeom prst="rect">
            <a:avLst/>
          </a:prstGeom>
          <a:effectLst>
            <a:glow rad="127000">
              <a:schemeClr val="tx1">
                <a:alpha val="8000"/>
              </a:schemeClr>
            </a:glow>
          </a:effectLst>
        </p:spPr>
      </p:pic>
      <p:pic>
        <p:nvPicPr>
          <p:cNvPr id="6" name="Picture 5">
            <a:extLst>
              <a:ext uri="{FF2B5EF4-FFF2-40B4-BE49-F238E27FC236}">
                <a16:creationId xmlns:a16="http://schemas.microsoft.com/office/drawing/2014/main" id="{806C001C-814A-1848-A7E5-352D2F68FD50}"/>
              </a:ext>
            </a:extLst>
          </p:cNvPr>
          <p:cNvPicPr>
            <a:picLocks noChangeAspect="1"/>
          </p:cNvPicPr>
          <p:nvPr/>
        </p:nvPicPr>
        <p:blipFill>
          <a:blip r:embed="rId4"/>
          <a:stretch>
            <a:fillRect/>
          </a:stretch>
        </p:blipFill>
        <p:spPr>
          <a:xfrm>
            <a:off x="6400891" y="1758400"/>
            <a:ext cx="3118317" cy="4493324"/>
          </a:xfrm>
          <a:prstGeom prst="rect">
            <a:avLst/>
          </a:prstGeom>
          <a:effectLst>
            <a:glow rad="127000">
              <a:schemeClr val="tx1">
                <a:alpha val="8000"/>
              </a:schemeClr>
            </a:glow>
          </a:effectLst>
        </p:spPr>
      </p:pic>
      <p:sp>
        <p:nvSpPr>
          <p:cNvPr id="3" name="Title 2">
            <a:extLst>
              <a:ext uri="{FF2B5EF4-FFF2-40B4-BE49-F238E27FC236}">
                <a16:creationId xmlns:a16="http://schemas.microsoft.com/office/drawing/2014/main" id="{26E2E055-D791-3148-ABD1-64385835A769}"/>
              </a:ext>
            </a:extLst>
          </p:cNvPr>
          <p:cNvSpPr>
            <a:spLocks noGrp="1"/>
          </p:cNvSpPr>
          <p:nvPr>
            <p:ph type="title"/>
          </p:nvPr>
        </p:nvSpPr>
        <p:spPr/>
        <p:txBody>
          <a:bodyPr/>
          <a:lstStyle/>
          <a:p>
            <a:r>
              <a:rPr lang="en-US" dirty="0"/>
              <a:t>Reading and spelling </a:t>
            </a:r>
          </a:p>
        </p:txBody>
      </p:sp>
    </p:spTree>
    <p:extLst>
      <p:ext uri="{BB962C8B-B14F-4D97-AF65-F5344CB8AC3E}">
        <p14:creationId xmlns:p14="http://schemas.microsoft.com/office/powerpoint/2010/main" val="203058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545611C7-E0F5-DA44-85D0-52EBBAE9A918}"/>
              </a:ext>
            </a:extLst>
          </p:cNvPr>
          <p:cNvSpPr/>
          <p:nvPr/>
        </p:nvSpPr>
        <p:spPr>
          <a:xfrm>
            <a:off x="263352" y="1628800"/>
            <a:ext cx="11665296" cy="4968552"/>
          </a:xfrm>
          <a:prstGeom prst="roundRect">
            <a:avLst>
              <a:gd name="adj" fmla="val 4865"/>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A4451E03-CDAF-FD45-B0F4-36BD87D44AD0}"/>
              </a:ext>
            </a:extLst>
          </p:cNvPr>
          <p:cNvSpPr>
            <a:spLocks noGrp="1"/>
          </p:cNvSpPr>
          <p:nvPr>
            <p:ph type="body" sz="quarter" idx="10"/>
          </p:nvPr>
        </p:nvSpPr>
        <p:spPr>
          <a:xfrm>
            <a:off x="479376" y="2204864"/>
            <a:ext cx="5256584" cy="4392488"/>
          </a:xfrm>
        </p:spPr>
        <p:txBody>
          <a:bodyPr/>
          <a:lstStyle/>
          <a:p>
            <a:pPr marL="0" indent="0" algn="ctr">
              <a:buNone/>
            </a:pPr>
            <a:r>
              <a:rPr lang="en-US" sz="8000" u="sng" dirty="0">
                <a:solidFill>
                  <a:schemeClr val="accent2"/>
                </a:solidFill>
                <a:latin typeface="+mj-lt"/>
                <a:ea typeface="Sassoon Infant Rg" panose="02000503030000020003" pitchFamily="2" charset="0"/>
              </a:rPr>
              <a:t>sh</a:t>
            </a:r>
            <a:r>
              <a:rPr lang="en-US" sz="8000" dirty="0">
                <a:solidFill>
                  <a:schemeClr val="tx1"/>
                </a:solidFill>
                <a:latin typeface="+mj-lt"/>
                <a:ea typeface="Sassoon Infant Rg" panose="02000503030000020003" pitchFamily="2" charset="0"/>
              </a:rPr>
              <a:t>ell</a:t>
            </a:r>
          </a:p>
          <a:p>
            <a:pPr marL="0" indent="0" algn="ctr">
              <a:buNone/>
            </a:pPr>
            <a:r>
              <a:rPr lang="en-US" sz="8000" u="sng" dirty="0">
                <a:solidFill>
                  <a:schemeClr val="accent2"/>
                </a:solidFill>
                <a:latin typeface="+mj-lt"/>
                <a:ea typeface="Sassoon Infant Rg" panose="02000503030000020003" pitchFamily="2" charset="0"/>
              </a:rPr>
              <a:t>ch</a:t>
            </a:r>
            <a:r>
              <a:rPr lang="en-US" sz="8000" dirty="0">
                <a:solidFill>
                  <a:schemeClr val="tx1"/>
                </a:solidFill>
                <a:latin typeface="+mj-lt"/>
                <a:ea typeface="Sassoon Infant Rg" panose="02000503030000020003" pitchFamily="2" charset="0"/>
              </a:rPr>
              <a:t>ef</a:t>
            </a:r>
          </a:p>
          <a:p>
            <a:pPr marL="0" indent="0" algn="ctr">
              <a:buNone/>
            </a:pPr>
            <a:r>
              <a:rPr lang="en-US" sz="8000" dirty="0">
                <a:solidFill>
                  <a:schemeClr val="tx1"/>
                </a:solidFill>
                <a:latin typeface="+mj-lt"/>
                <a:ea typeface="Sassoon Infant Rg" panose="02000503030000020003" pitchFamily="2" charset="0"/>
              </a:rPr>
              <a:t>spe</a:t>
            </a:r>
            <a:r>
              <a:rPr lang="en-US" sz="8000" u="sng" dirty="0">
                <a:solidFill>
                  <a:schemeClr val="accent2"/>
                </a:solidFill>
                <a:latin typeface="+mj-lt"/>
                <a:ea typeface="Sassoon Infant Rg" panose="02000503030000020003" pitchFamily="2" charset="0"/>
              </a:rPr>
              <a:t>ci</a:t>
            </a:r>
            <a:r>
              <a:rPr lang="en-US" sz="8000" dirty="0">
                <a:solidFill>
                  <a:schemeClr val="tx1"/>
                </a:solidFill>
                <a:latin typeface="+mj-lt"/>
                <a:ea typeface="Sassoon Infant Rg" panose="02000503030000020003" pitchFamily="2" charset="0"/>
              </a:rPr>
              <a:t>al</a:t>
            </a:r>
            <a:endParaRPr lang="en-US" sz="9600" dirty="0">
              <a:solidFill>
                <a:schemeClr val="tx1"/>
              </a:solidFill>
              <a:latin typeface="+mj-lt"/>
              <a:ea typeface="Sassoon Infant Rg" panose="02000503030000020003" pitchFamily="2" charset="0"/>
            </a:endParaRPr>
          </a:p>
        </p:txBody>
      </p:sp>
      <p:sp>
        <p:nvSpPr>
          <p:cNvPr id="3" name="Title 2">
            <a:extLst>
              <a:ext uri="{FF2B5EF4-FFF2-40B4-BE49-F238E27FC236}">
                <a16:creationId xmlns:a16="http://schemas.microsoft.com/office/drawing/2014/main" id="{A089F851-6352-7342-953E-DB04AE7679B1}"/>
              </a:ext>
            </a:extLst>
          </p:cNvPr>
          <p:cNvSpPr>
            <a:spLocks noGrp="1"/>
          </p:cNvSpPr>
          <p:nvPr>
            <p:ph type="title"/>
          </p:nvPr>
        </p:nvSpPr>
        <p:spPr>
          <a:xfrm>
            <a:off x="479376" y="332656"/>
            <a:ext cx="9793088" cy="1152128"/>
          </a:xfrm>
        </p:spPr>
        <p:txBody>
          <a:bodyPr/>
          <a:lstStyle/>
          <a:p>
            <a:r>
              <a:rPr lang="en-US" dirty="0"/>
              <a:t>They will also </a:t>
            </a:r>
            <a:r>
              <a:rPr lang="en-US" dirty="0" err="1"/>
              <a:t>learnall</a:t>
            </a:r>
            <a:r>
              <a:rPr lang="en-US" dirty="0"/>
              <a:t> the different ways to write the same phoneme. phoneme </a:t>
            </a:r>
            <a:r>
              <a:rPr lang="en-US" dirty="0" err="1"/>
              <a:t>sh</a:t>
            </a:r>
            <a:r>
              <a:rPr lang="en-US" dirty="0"/>
              <a:t>:</a:t>
            </a:r>
          </a:p>
        </p:txBody>
      </p:sp>
      <p:sp>
        <p:nvSpPr>
          <p:cNvPr id="4" name="Text Placeholder 3">
            <a:extLst>
              <a:ext uri="{FF2B5EF4-FFF2-40B4-BE49-F238E27FC236}">
                <a16:creationId xmlns:a16="http://schemas.microsoft.com/office/drawing/2014/main" id="{7FC492CE-899C-294C-9F0C-49E8A7FC09DD}"/>
              </a:ext>
            </a:extLst>
          </p:cNvPr>
          <p:cNvSpPr>
            <a:spLocks noGrp="1"/>
          </p:cNvSpPr>
          <p:nvPr>
            <p:ph type="body" sz="quarter" idx="11"/>
          </p:nvPr>
        </p:nvSpPr>
        <p:spPr>
          <a:xfrm>
            <a:off x="6240016" y="2204864"/>
            <a:ext cx="5256584" cy="4392488"/>
          </a:xfrm>
        </p:spPr>
        <p:txBody>
          <a:bodyPr/>
          <a:lstStyle/>
          <a:p>
            <a:pPr marL="0" indent="0" algn="ctr">
              <a:buNone/>
            </a:pPr>
            <a:r>
              <a:rPr lang="en-US" sz="8000" dirty="0">
                <a:solidFill>
                  <a:schemeClr val="tx1"/>
                </a:solidFill>
                <a:latin typeface="+mj-lt"/>
                <a:ea typeface="Sassoon Infant Rg" panose="02000503030000020003" pitchFamily="2" charset="0"/>
              </a:rPr>
              <a:t>cap</a:t>
            </a:r>
            <a:r>
              <a:rPr lang="en-US" sz="8000" u="sng" dirty="0">
                <a:solidFill>
                  <a:schemeClr val="accent2"/>
                </a:solidFill>
                <a:latin typeface="+mj-lt"/>
                <a:ea typeface="Sassoon Infant Rg" panose="02000503030000020003" pitchFamily="2" charset="0"/>
              </a:rPr>
              <a:t>ti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man</a:t>
            </a:r>
            <a:r>
              <a:rPr lang="en-US" sz="8000" u="sng" dirty="0">
                <a:solidFill>
                  <a:schemeClr val="accent2"/>
                </a:solidFill>
                <a:latin typeface="+mj-lt"/>
                <a:ea typeface="Sassoon Infant Rg" panose="02000503030000020003" pitchFamily="2" charset="0"/>
              </a:rPr>
              <a:t>si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pa</a:t>
            </a:r>
            <a:r>
              <a:rPr lang="en-US" sz="8000" u="sng" dirty="0">
                <a:solidFill>
                  <a:schemeClr val="accent2"/>
                </a:solidFill>
                <a:latin typeface="+mj-lt"/>
                <a:ea typeface="Sassoon Infant Rg" panose="02000503030000020003" pitchFamily="2" charset="0"/>
              </a:rPr>
              <a:t>ssi</a:t>
            </a:r>
            <a:r>
              <a:rPr lang="en-US" sz="8000" dirty="0">
                <a:solidFill>
                  <a:schemeClr val="tx1"/>
                </a:solidFill>
                <a:latin typeface="+mj-lt"/>
                <a:ea typeface="Sassoon Infant Rg" panose="02000503030000020003" pitchFamily="2" charset="0"/>
              </a:rPr>
              <a:t>on</a:t>
            </a:r>
          </a:p>
        </p:txBody>
      </p:sp>
    </p:spTree>
    <p:extLst>
      <p:ext uri="{BB962C8B-B14F-4D97-AF65-F5344CB8AC3E}">
        <p14:creationId xmlns:p14="http://schemas.microsoft.com/office/powerpoint/2010/main" val="332229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9A5F2C-AD7F-CF4C-9D4C-AD07FF3F812C}"/>
              </a:ext>
            </a:extLst>
          </p:cNvPr>
          <p:cNvSpPr>
            <a:spLocks noGrp="1"/>
          </p:cNvSpPr>
          <p:nvPr>
            <p:ph type="title"/>
          </p:nvPr>
        </p:nvSpPr>
        <p:spPr>
          <a:prstGeom prst="rect">
            <a:avLst/>
          </a:prstGeom>
        </p:spPr>
        <p:txBody>
          <a:bodyPr/>
          <a:lstStyle/>
          <a:p>
            <a:r>
              <a:rPr lang="en-US" dirty="0"/>
              <a:t>Tricky words </a:t>
            </a:r>
          </a:p>
        </p:txBody>
      </p:sp>
      <p:pic>
        <p:nvPicPr>
          <p:cNvPr id="2" name="Online Media 1" descr="How we teach tricky words">
            <a:hlinkClick r:id="" action="ppaction://media"/>
            <a:extLst>
              <a:ext uri="{FF2B5EF4-FFF2-40B4-BE49-F238E27FC236}">
                <a16:creationId xmlns:a16="http://schemas.microsoft.com/office/drawing/2014/main" id="{51527262-8363-1841-AC54-DBB40AE1BB89}"/>
              </a:ext>
            </a:extLst>
          </p:cNvPr>
          <p:cNvPicPr>
            <a:picLocks noRot="1" noChangeAspect="1"/>
          </p:cNvPicPr>
          <p:nvPr>
            <a:videoFile r:link="rId1"/>
          </p:nvPr>
        </p:nvPicPr>
        <p:blipFill>
          <a:blip r:embed="rId4"/>
          <a:stretch>
            <a:fillRect/>
          </a:stretch>
        </p:blipFill>
        <p:spPr>
          <a:xfrm>
            <a:off x="2640094" y="1988840"/>
            <a:ext cx="6911812" cy="3905174"/>
          </a:xfrm>
          <a:prstGeom prst="rect">
            <a:avLst/>
          </a:prstGeom>
        </p:spPr>
      </p:pic>
    </p:spTree>
    <p:extLst>
      <p:ext uri="{BB962C8B-B14F-4D97-AF65-F5344CB8AC3E}">
        <p14:creationId xmlns:p14="http://schemas.microsoft.com/office/powerpoint/2010/main" val="37653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32A3-851D-D049-AD06-5F1AF59A655A}"/>
              </a:ext>
            </a:extLst>
          </p:cNvPr>
          <p:cNvSpPr>
            <a:spLocks noGrp="1"/>
          </p:cNvSpPr>
          <p:nvPr>
            <p:ph type="body" sz="quarter" idx="10"/>
          </p:nvPr>
        </p:nvSpPr>
        <p:spPr>
          <a:xfrm>
            <a:off x="479376" y="2564904"/>
            <a:ext cx="4176464" cy="3744416"/>
          </a:xfrm>
        </p:spPr>
        <p:txBody>
          <a:bodyPr/>
          <a:lstStyle/>
          <a:p>
            <a:r>
              <a:rPr lang="en-US" sz="3200" dirty="0">
                <a:solidFill>
                  <a:schemeClr val="tx1"/>
                </a:solidFill>
              </a:rPr>
              <a:t>Say the word.</a:t>
            </a:r>
          </a:p>
          <a:p>
            <a:r>
              <a:rPr lang="en-US" sz="3200" dirty="0">
                <a:solidFill>
                  <a:schemeClr val="tx1"/>
                </a:solidFill>
              </a:rPr>
              <a:t>Segment the sounds.</a:t>
            </a:r>
          </a:p>
          <a:p>
            <a:r>
              <a:rPr lang="en-US" sz="3200" dirty="0">
                <a:solidFill>
                  <a:schemeClr val="tx1"/>
                </a:solidFill>
              </a:rPr>
              <a:t>Count the sounds.</a:t>
            </a:r>
          </a:p>
          <a:p>
            <a:r>
              <a:rPr lang="en-US" sz="3200" dirty="0">
                <a:solidFill>
                  <a:schemeClr val="tx1"/>
                </a:solidFill>
              </a:rPr>
              <a:t>Write them down.</a:t>
            </a:r>
          </a:p>
        </p:txBody>
      </p:sp>
      <p:sp>
        <p:nvSpPr>
          <p:cNvPr id="3" name="Title 2">
            <a:extLst>
              <a:ext uri="{FF2B5EF4-FFF2-40B4-BE49-F238E27FC236}">
                <a16:creationId xmlns:a16="http://schemas.microsoft.com/office/drawing/2014/main" id="{ECFA671A-2241-5149-A2E4-B0A940F120BA}"/>
              </a:ext>
            </a:extLst>
          </p:cNvPr>
          <p:cNvSpPr>
            <a:spLocks noGrp="1"/>
          </p:cNvSpPr>
          <p:nvPr>
            <p:ph type="title"/>
          </p:nvPr>
        </p:nvSpPr>
        <p:spPr/>
        <p:txBody>
          <a:bodyPr/>
          <a:lstStyle/>
          <a:p>
            <a:r>
              <a:rPr lang="en-US" dirty="0"/>
              <a:t>Spelling</a:t>
            </a:r>
          </a:p>
        </p:txBody>
      </p:sp>
      <p:pic>
        <p:nvPicPr>
          <p:cNvPr id="5" name="Picture 4" descr="A picture containing person, indoor, wall&#10;&#10;Description automatically generated">
            <a:extLst>
              <a:ext uri="{FF2B5EF4-FFF2-40B4-BE49-F238E27FC236}">
                <a16:creationId xmlns:a16="http://schemas.microsoft.com/office/drawing/2014/main" id="{70A18597-D3C0-654D-A58C-597972A332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91253" y="1801214"/>
            <a:ext cx="6741316" cy="4490459"/>
          </a:xfrm>
          <a:prstGeom prst="roundRect">
            <a:avLst>
              <a:gd name="adj" fmla="val 3608"/>
            </a:avLst>
          </a:prstGeom>
        </p:spPr>
      </p:pic>
    </p:spTree>
    <p:extLst>
      <p:ext uri="{BB962C8B-B14F-4D97-AF65-F5344CB8AC3E}">
        <p14:creationId xmlns:p14="http://schemas.microsoft.com/office/powerpoint/2010/main" val="99693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51040A-DED0-A14E-B28C-624AD9D538C8}"/>
              </a:ext>
            </a:extLst>
          </p:cNvPr>
          <p:cNvSpPr>
            <a:spLocks noGrp="1"/>
          </p:cNvSpPr>
          <p:nvPr>
            <p:ph type="body" sz="quarter" idx="10"/>
          </p:nvPr>
        </p:nvSpPr>
        <p:spPr>
          <a:xfrm>
            <a:off x="479376" y="2556242"/>
            <a:ext cx="5616624" cy="3393038"/>
          </a:xfrm>
        </p:spPr>
        <p:txBody>
          <a:bodyPr/>
          <a:lstStyle/>
          <a:p>
            <a:pPr marL="0" indent="0">
              <a:buNone/>
            </a:pPr>
            <a:r>
              <a:rPr lang="en-GB" b="1" dirty="0">
                <a:solidFill>
                  <a:schemeClr val="tx2"/>
                </a:solidFill>
              </a:rPr>
              <a:t>Reading practice sessions are: </a:t>
            </a:r>
          </a:p>
          <a:p>
            <a:r>
              <a:rPr lang="en-GB" dirty="0">
                <a:solidFill>
                  <a:schemeClr val="tx1"/>
                </a:solidFill>
              </a:rPr>
              <a:t>timetabled three times a week </a:t>
            </a:r>
          </a:p>
          <a:p>
            <a:r>
              <a:rPr lang="en-GB" dirty="0">
                <a:solidFill>
                  <a:schemeClr val="tx1"/>
                </a:solidFill>
              </a:rPr>
              <a:t>taught by a trained teacher/teaching assistant</a:t>
            </a:r>
          </a:p>
          <a:p>
            <a:r>
              <a:rPr lang="en-GB" dirty="0">
                <a:solidFill>
                  <a:schemeClr val="tx1"/>
                </a:solidFill>
              </a:rPr>
              <a:t>taught in small groups.</a:t>
            </a:r>
            <a:endParaRPr lang="en-US" dirty="0">
              <a:solidFill>
                <a:schemeClr val="tx1"/>
              </a:solidFill>
            </a:endParaRPr>
          </a:p>
        </p:txBody>
      </p:sp>
      <p:sp>
        <p:nvSpPr>
          <p:cNvPr id="5" name="Title 4">
            <a:extLst>
              <a:ext uri="{FF2B5EF4-FFF2-40B4-BE49-F238E27FC236}">
                <a16:creationId xmlns:a16="http://schemas.microsoft.com/office/drawing/2014/main" id="{EE6CCD5B-D6D2-5041-8332-77F5BAF0AECB}"/>
              </a:ext>
            </a:extLst>
          </p:cNvPr>
          <p:cNvSpPr>
            <a:spLocks noGrp="1"/>
          </p:cNvSpPr>
          <p:nvPr>
            <p:ph type="title"/>
          </p:nvPr>
        </p:nvSpPr>
        <p:spPr/>
        <p:txBody>
          <a:bodyPr/>
          <a:lstStyle/>
          <a:p>
            <a:r>
              <a:rPr lang="en-US" dirty="0"/>
              <a:t>How do we teach reading in books?</a:t>
            </a:r>
          </a:p>
        </p:txBody>
      </p:sp>
      <p:pic>
        <p:nvPicPr>
          <p:cNvPr id="3" name="Picture 2">
            <a:extLst>
              <a:ext uri="{FF2B5EF4-FFF2-40B4-BE49-F238E27FC236}">
                <a16:creationId xmlns:a16="http://schemas.microsoft.com/office/drawing/2014/main" id="{77B147FC-1694-9447-A316-7C4CB62A97E3}"/>
              </a:ext>
            </a:extLst>
          </p:cNvPr>
          <p:cNvPicPr>
            <a:picLocks noChangeAspect="1"/>
          </p:cNvPicPr>
          <p:nvPr/>
        </p:nvPicPr>
        <p:blipFill>
          <a:blip r:embed="rId3"/>
          <a:stretch>
            <a:fillRect/>
          </a:stretch>
        </p:blipFill>
        <p:spPr>
          <a:xfrm>
            <a:off x="6456040" y="1717880"/>
            <a:ext cx="2402504" cy="2287184"/>
          </a:xfrm>
          <a:prstGeom prst="rect">
            <a:avLst/>
          </a:prstGeom>
          <a:effectLst>
            <a:glow rad="127000">
              <a:schemeClr val="tx1">
                <a:alpha val="4000"/>
              </a:schemeClr>
            </a:glow>
          </a:effectLst>
        </p:spPr>
      </p:pic>
      <p:pic>
        <p:nvPicPr>
          <p:cNvPr id="4" name="Picture 3">
            <a:extLst>
              <a:ext uri="{FF2B5EF4-FFF2-40B4-BE49-F238E27FC236}">
                <a16:creationId xmlns:a16="http://schemas.microsoft.com/office/drawing/2014/main" id="{067C3C28-D01B-D74A-94F9-1B7CEC780EA9}"/>
              </a:ext>
            </a:extLst>
          </p:cNvPr>
          <p:cNvPicPr>
            <a:picLocks noChangeAspect="1"/>
          </p:cNvPicPr>
          <p:nvPr/>
        </p:nvPicPr>
        <p:blipFill>
          <a:blip r:embed="rId4"/>
          <a:stretch>
            <a:fillRect/>
          </a:stretch>
        </p:blipFill>
        <p:spPr>
          <a:xfrm>
            <a:off x="6456040" y="4166152"/>
            <a:ext cx="2402504" cy="2287184"/>
          </a:xfrm>
          <a:prstGeom prst="rect">
            <a:avLst/>
          </a:prstGeom>
          <a:effectLst>
            <a:glow rad="127000">
              <a:schemeClr val="tx1">
                <a:alpha val="4000"/>
              </a:schemeClr>
            </a:glow>
          </a:effectLst>
        </p:spPr>
      </p:pic>
      <p:pic>
        <p:nvPicPr>
          <p:cNvPr id="7" name="Picture 6">
            <a:extLst>
              <a:ext uri="{FF2B5EF4-FFF2-40B4-BE49-F238E27FC236}">
                <a16:creationId xmlns:a16="http://schemas.microsoft.com/office/drawing/2014/main" id="{E0D0F2AB-F254-3144-A68D-A0290C5B4D35}"/>
              </a:ext>
            </a:extLst>
          </p:cNvPr>
          <p:cNvPicPr>
            <a:picLocks noChangeAspect="1"/>
          </p:cNvPicPr>
          <p:nvPr/>
        </p:nvPicPr>
        <p:blipFill>
          <a:blip r:embed="rId5"/>
          <a:stretch>
            <a:fillRect/>
          </a:stretch>
        </p:blipFill>
        <p:spPr>
          <a:xfrm>
            <a:off x="9066955" y="2556242"/>
            <a:ext cx="2504138" cy="3085098"/>
          </a:xfrm>
          <a:prstGeom prst="rect">
            <a:avLst/>
          </a:prstGeom>
          <a:effectLst>
            <a:glow rad="127000">
              <a:schemeClr val="tx1">
                <a:alpha val="4000"/>
              </a:schemeClr>
            </a:glow>
          </a:effectLst>
        </p:spPr>
      </p:pic>
    </p:spTree>
    <p:extLst>
      <p:ext uri="{BB962C8B-B14F-4D97-AF65-F5344CB8AC3E}">
        <p14:creationId xmlns:p14="http://schemas.microsoft.com/office/powerpoint/2010/main" val="302865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699B1BC-E66A-8E40-B1ED-E79D03D2F8BC}"/>
              </a:ext>
            </a:extLst>
          </p:cNvPr>
          <p:cNvSpPr txBox="1">
            <a:spLocks/>
          </p:cNvSpPr>
          <p:nvPr/>
        </p:nvSpPr>
        <p:spPr>
          <a:xfrm>
            <a:off x="263352" y="332656"/>
            <a:ext cx="9937104" cy="1152128"/>
          </a:xfrm>
          <a:prstGeom prst="rect">
            <a:avLst/>
          </a:prstGeom>
        </p:spPr>
        <p:txBody>
          <a:bodyPr anchor="b" anchorCtr="0"/>
          <a:lstStyle>
            <a:lvl1pPr algn="l" rtl="0" eaLnBrk="0" fontAlgn="base" hangingPunct="0">
              <a:lnSpc>
                <a:spcPct val="90000"/>
              </a:lnSpc>
              <a:spcBef>
                <a:spcPct val="0"/>
              </a:spcBef>
              <a:spcAft>
                <a:spcPct val="0"/>
              </a:spcAft>
              <a:defRPr sz="4000"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endParaRPr lang="en-US" dirty="0"/>
          </a:p>
        </p:txBody>
      </p:sp>
      <p:pic>
        <p:nvPicPr>
          <p:cNvPr id="12" name="Picture 11" descr="A picture containing table&#10;&#10;Description automatically generated">
            <a:extLst>
              <a:ext uri="{FF2B5EF4-FFF2-40B4-BE49-F238E27FC236}">
                <a16:creationId xmlns:a16="http://schemas.microsoft.com/office/drawing/2014/main" id="{ACEDA292-F7DD-6A4A-B156-4DBE2EFF8E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950" y="2086205"/>
            <a:ext cx="4348233" cy="3816423"/>
          </a:xfrm>
          <a:prstGeom prst="roundRect">
            <a:avLst>
              <a:gd name="adj" fmla="val 3343"/>
            </a:avLst>
          </a:prstGeom>
          <a:effectLst>
            <a:glow rad="127000">
              <a:schemeClr val="tx1">
                <a:lumMod val="95000"/>
                <a:lumOff val="5000"/>
                <a:alpha val="9000"/>
              </a:schemeClr>
            </a:glow>
          </a:effectLst>
        </p:spPr>
      </p:pic>
      <p:sp>
        <p:nvSpPr>
          <p:cNvPr id="4" name="Title 3">
            <a:extLst>
              <a:ext uri="{FF2B5EF4-FFF2-40B4-BE49-F238E27FC236}">
                <a16:creationId xmlns:a16="http://schemas.microsoft.com/office/drawing/2014/main" id="{8481A8C2-E3D2-5A46-8FC1-D043DCBCF8E8}"/>
              </a:ext>
            </a:extLst>
          </p:cNvPr>
          <p:cNvSpPr>
            <a:spLocks noGrp="1"/>
          </p:cNvSpPr>
          <p:nvPr>
            <p:ph type="title"/>
          </p:nvPr>
        </p:nvSpPr>
        <p:spPr>
          <a:xfrm>
            <a:off x="479376" y="332656"/>
            <a:ext cx="8064896" cy="1152128"/>
          </a:xfrm>
        </p:spPr>
        <p:txBody>
          <a:bodyPr/>
          <a:lstStyle/>
          <a:p>
            <a:r>
              <a:rPr lang="en-US" dirty="0"/>
              <a:t>We use assessment to match your child the right level of book</a:t>
            </a:r>
          </a:p>
        </p:txBody>
      </p:sp>
      <p:cxnSp>
        <p:nvCxnSpPr>
          <p:cNvPr id="5" name="Straight Arrow Connector 4">
            <a:extLst>
              <a:ext uri="{FF2B5EF4-FFF2-40B4-BE49-F238E27FC236}">
                <a16:creationId xmlns:a16="http://schemas.microsoft.com/office/drawing/2014/main" id="{D9C6E763-81F8-0149-844B-F8C29823E5E5}"/>
              </a:ext>
            </a:extLst>
          </p:cNvPr>
          <p:cNvCxnSpPr/>
          <p:nvPr/>
        </p:nvCxnSpPr>
        <p:spPr>
          <a:xfrm>
            <a:off x="5447928" y="4064263"/>
            <a:ext cx="936104" cy="0"/>
          </a:xfrm>
          <a:prstGeom prst="straightConnector1">
            <a:avLst/>
          </a:prstGeom>
          <a:ln w="47625">
            <a:tailEnd type="arrow" w="lg" len="med"/>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F30DC56-E8C1-D645-98C1-6E00FC34C62D}"/>
              </a:ext>
            </a:extLst>
          </p:cNvPr>
          <p:cNvPicPr>
            <a:picLocks noChangeAspect="1"/>
          </p:cNvPicPr>
          <p:nvPr/>
        </p:nvPicPr>
        <p:blipFill>
          <a:blip r:embed="rId4"/>
          <a:stretch>
            <a:fillRect/>
          </a:stretch>
        </p:blipFill>
        <p:spPr>
          <a:xfrm>
            <a:off x="6812737" y="2132856"/>
            <a:ext cx="2795209" cy="2638677"/>
          </a:xfrm>
          <a:prstGeom prst="rect">
            <a:avLst/>
          </a:prstGeom>
          <a:effectLst>
            <a:glow rad="127000">
              <a:schemeClr val="tx1">
                <a:lumMod val="95000"/>
                <a:lumOff val="5000"/>
                <a:alpha val="9000"/>
              </a:schemeClr>
            </a:glow>
          </a:effectLst>
        </p:spPr>
      </p:pic>
      <p:pic>
        <p:nvPicPr>
          <p:cNvPr id="8" name="Picture 7">
            <a:extLst>
              <a:ext uri="{FF2B5EF4-FFF2-40B4-BE49-F238E27FC236}">
                <a16:creationId xmlns:a16="http://schemas.microsoft.com/office/drawing/2014/main" id="{39CEA57A-E6D7-224E-8818-48078F7E71D9}"/>
              </a:ext>
            </a:extLst>
          </p:cNvPr>
          <p:cNvPicPr>
            <a:picLocks noChangeAspect="1"/>
          </p:cNvPicPr>
          <p:nvPr/>
        </p:nvPicPr>
        <p:blipFill>
          <a:blip r:embed="rId5"/>
          <a:stretch>
            <a:fillRect/>
          </a:stretch>
        </p:blipFill>
        <p:spPr>
          <a:xfrm>
            <a:off x="7533312" y="2739334"/>
            <a:ext cx="2795209" cy="2649858"/>
          </a:xfrm>
          <a:prstGeom prst="rect">
            <a:avLst/>
          </a:prstGeom>
          <a:effectLst>
            <a:glow rad="127000">
              <a:schemeClr val="tx1">
                <a:lumMod val="95000"/>
                <a:lumOff val="5000"/>
                <a:alpha val="9000"/>
              </a:schemeClr>
            </a:glow>
          </a:effectLst>
        </p:spPr>
      </p:pic>
      <p:pic>
        <p:nvPicPr>
          <p:cNvPr id="9" name="Picture 8">
            <a:extLst>
              <a:ext uri="{FF2B5EF4-FFF2-40B4-BE49-F238E27FC236}">
                <a16:creationId xmlns:a16="http://schemas.microsoft.com/office/drawing/2014/main" id="{19B803DF-37BD-0746-AD9F-AB2ECF12F554}"/>
              </a:ext>
            </a:extLst>
          </p:cNvPr>
          <p:cNvPicPr>
            <a:picLocks noChangeAspect="1"/>
          </p:cNvPicPr>
          <p:nvPr/>
        </p:nvPicPr>
        <p:blipFill>
          <a:blip r:embed="rId6"/>
          <a:stretch>
            <a:fillRect/>
          </a:stretch>
        </p:blipFill>
        <p:spPr>
          <a:xfrm>
            <a:off x="8241582" y="3253987"/>
            <a:ext cx="2795209" cy="2649858"/>
          </a:xfrm>
          <a:prstGeom prst="rect">
            <a:avLst/>
          </a:prstGeom>
          <a:effectLst>
            <a:glow rad="127000">
              <a:schemeClr val="tx1">
                <a:lumMod val="95000"/>
                <a:lumOff val="5000"/>
                <a:alpha val="9000"/>
              </a:schemeClr>
            </a:glow>
          </a:effectLst>
        </p:spPr>
      </p:pic>
    </p:spTree>
    <p:extLst>
      <p:ext uri="{BB962C8B-B14F-4D97-AF65-F5344CB8AC3E}">
        <p14:creationId xmlns:p14="http://schemas.microsoft.com/office/powerpoint/2010/main" val="32271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hild writing on a piece of paper&#10;&#10;Description automatically generated with medium confidence">
            <a:extLst>
              <a:ext uri="{FF2B5EF4-FFF2-40B4-BE49-F238E27FC236}">
                <a16:creationId xmlns:a16="http://schemas.microsoft.com/office/drawing/2014/main" id="{D6DFDD0E-EB92-DD41-92A6-796144DC903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51984" y="1968267"/>
            <a:ext cx="5760639" cy="3909005"/>
          </a:xfrm>
          <a:prstGeom prst="roundRect">
            <a:avLst>
              <a:gd name="adj" fmla="val 4317"/>
            </a:avLst>
          </a:prstGeom>
        </p:spPr>
      </p:pic>
      <p:sp>
        <p:nvSpPr>
          <p:cNvPr id="2" name="Text Placeholder 1">
            <a:extLst>
              <a:ext uri="{FF2B5EF4-FFF2-40B4-BE49-F238E27FC236}">
                <a16:creationId xmlns:a16="http://schemas.microsoft.com/office/drawing/2014/main" id="{7C31C409-33E5-0C4B-8076-B55700B80BF1}"/>
              </a:ext>
            </a:extLst>
          </p:cNvPr>
          <p:cNvSpPr>
            <a:spLocks noGrp="1"/>
          </p:cNvSpPr>
          <p:nvPr>
            <p:ph type="body" sz="quarter" idx="10"/>
          </p:nvPr>
        </p:nvSpPr>
        <p:spPr>
          <a:xfrm>
            <a:off x="479376" y="1916832"/>
            <a:ext cx="5328592" cy="4392488"/>
          </a:xfrm>
        </p:spPr>
        <p:txBody>
          <a:bodyPr/>
          <a:lstStyle/>
          <a:p>
            <a:pPr marL="0" indent="0">
              <a:buNone/>
            </a:pPr>
            <a:r>
              <a:rPr lang="en-US" sz="2400" b="1" dirty="0">
                <a:solidFill>
                  <a:schemeClr val="accent2"/>
                </a:solidFill>
              </a:rPr>
              <a:t>This means that your child should: </a:t>
            </a:r>
          </a:p>
          <a:p>
            <a:r>
              <a:rPr lang="en-US" sz="2400" dirty="0">
                <a:solidFill>
                  <a:schemeClr val="tx1">
                    <a:lumMod val="85000"/>
                    <a:lumOff val="15000"/>
                  </a:schemeClr>
                </a:solidFill>
              </a:rPr>
              <a:t>Know all the sounds and tricky words in their phonics book well</a:t>
            </a:r>
          </a:p>
          <a:p>
            <a:r>
              <a:rPr lang="en-US" sz="2400" dirty="0">
                <a:solidFill>
                  <a:schemeClr val="tx1">
                    <a:lumMod val="85000"/>
                    <a:lumOff val="15000"/>
                  </a:schemeClr>
                </a:solidFill>
              </a:rPr>
              <a:t>Read many of the words by silent blending (in their head) – their reading will be automatic</a:t>
            </a:r>
          </a:p>
          <a:p>
            <a:r>
              <a:rPr lang="en-US" sz="2400" dirty="0">
                <a:solidFill>
                  <a:schemeClr val="tx1">
                    <a:lumMod val="85000"/>
                    <a:lumOff val="15000"/>
                  </a:schemeClr>
                </a:solidFill>
              </a:rPr>
              <a:t>Only need to stop and sound out about 5% of the words by the time they bring the book home – but they should be able to do this on their own.</a:t>
            </a:r>
          </a:p>
          <a:p>
            <a:endParaRPr lang="en-US" dirty="0">
              <a:solidFill>
                <a:schemeClr val="tx1">
                  <a:lumMod val="85000"/>
                  <a:lumOff val="15000"/>
                </a:schemeClr>
              </a:solidFill>
            </a:endParaRPr>
          </a:p>
          <a:p>
            <a:endParaRPr lang="en-US" dirty="0">
              <a:solidFill>
                <a:schemeClr val="tx1">
                  <a:lumMod val="85000"/>
                  <a:lumOff val="15000"/>
                </a:schemeClr>
              </a:solidFill>
            </a:endParaRPr>
          </a:p>
        </p:txBody>
      </p:sp>
      <p:sp>
        <p:nvSpPr>
          <p:cNvPr id="3" name="Title 2">
            <a:extLst>
              <a:ext uri="{FF2B5EF4-FFF2-40B4-BE49-F238E27FC236}">
                <a16:creationId xmlns:a16="http://schemas.microsoft.com/office/drawing/2014/main" id="{5D77FC48-7961-9849-B44F-999E708DB610}"/>
              </a:ext>
            </a:extLst>
          </p:cNvPr>
          <p:cNvSpPr>
            <a:spLocks noGrp="1"/>
          </p:cNvSpPr>
          <p:nvPr>
            <p:ph type="title"/>
          </p:nvPr>
        </p:nvSpPr>
        <p:spPr/>
        <p:txBody>
          <a:bodyPr vert="horz" lIns="91440" tIns="45720" rIns="91440" bIns="45720" rtlCol="0" anchor="ctr">
            <a:normAutofit/>
          </a:bodyPr>
          <a:lstStyle/>
          <a:p>
            <a:pPr eaLnBrk="1" hangingPunct="1"/>
            <a:r>
              <a:rPr lang="en-US" sz="3600" dirty="0"/>
              <a:t>Reading a book at the right level</a:t>
            </a:r>
          </a:p>
        </p:txBody>
      </p:sp>
    </p:spTree>
    <p:extLst>
      <p:ext uri="{BB962C8B-B14F-4D97-AF65-F5344CB8AC3E}">
        <p14:creationId xmlns:p14="http://schemas.microsoft.com/office/powerpoint/2010/main" val="199997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pPr eaLnBrk="1" hangingPunct="1"/>
            <a:r>
              <a:rPr lang="en-US" sz="4200" dirty="0"/>
              <a:t>A love of reading is the biggest indicator of future academic success.</a:t>
            </a:r>
          </a:p>
          <a:p>
            <a:pPr eaLnBrk="1" hangingPunct="1"/>
            <a:r>
              <a:rPr lang="en-US" sz="1600" dirty="0"/>
              <a:t>OECD (</a:t>
            </a:r>
            <a:r>
              <a:rPr lang="en-GB" sz="1600" b="0" dirty="0"/>
              <a:t>The Organisation for Economic Co-operation and Development)</a:t>
            </a:r>
            <a:endParaRPr lang="en-US" sz="1600" dirty="0"/>
          </a:p>
        </p:txBody>
      </p:sp>
    </p:spTree>
    <p:extLst>
      <p:ext uri="{BB962C8B-B14F-4D97-AF65-F5344CB8AC3E}">
        <p14:creationId xmlns:p14="http://schemas.microsoft.com/office/powerpoint/2010/main" val="67611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E4AC40-E2B1-BC49-BFC1-AB1227E350D5}"/>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3" name="TextBox 2">
            <a:extLst>
              <a:ext uri="{FF2B5EF4-FFF2-40B4-BE49-F238E27FC236}">
                <a16:creationId xmlns:a16="http://schemas.microsoft.com/office/drawing/2014/main" id="{468005F6-CA72-7F49-9FE7-38E6A45AA721}"/>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at home</a:t>
            </a:r>
          </a:p>
        </p:txBody>
      </p:sp>
    </p:spTree>
    <p:extLst>
      <p:ext uri="{BB962C8B-B14F-4D97-AF65-F5344CB8AC3E}">
        <p14:creationId xmlns:p14="http://schemas.microsoft.com/office/powerpoint/2010/main" val="20355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D8210-885A-174D-BE35-D51386DEE975}"/>
              </a:ext>
            </a:extLst>
          </p:cNvPr>
          <p:cNvSpPr>
            <a:spLocks noGrp="1"/>
          </p:cNvSpPr>
          <p:nvPr>
            <p:ph type="body" sz="quarter" idx="10"/>
          </p:nvPr>
        </p:nvSpPr>
        <p:spPr>
          <a:xfrm>
            <a:off x="479376" y="2039943"/>
            <a:ext cx="6336704" cy="4392488"/>
          </a:xfrm>
        </p:spPr>
        <p:txBody>
          <a:bodyPr lIns="91440" tIns="45720" rIns="91440" bIns="45720" anchor="t"/>
          <a:lstStyle/>
          <a:p>
            <a:pPr marL="0" indent="0">
              <a:buNone/>
            </a:pPr>
            <a:r>
              <a:rPr lang="en-US" sz="2400" b="1" dirty="0">
                <a:solidFill>
                  <a:schemeClr val="accent2"/>
                </a:solidFill>
                <a:latin typeface="Calibri"/>
                <a:cs typeface="Calibri"/>
              </a:rPr>
              <a:t>Reading a book and chatting to your child has a positive impact on your </a:t>
            </a:r>
            <a:r>
              <a:rPr lang="en-US" sz="2400" b="1" dirty="0" err="1">
                <a:solidFill>
                  <a:schemeClr val="accent2"/>
                </a:solidFill>
                <a:latin typeface="Calibri"/>
                <a:cs typeface="Calibri"/>
              </a:rPr>
              <a:t>childs</a:t>
            </a:r>
            <a:r>
              <a:rPr lang="en-US" sz="2400" b="1" dirty="0">
                <a:solidFill>
                  <a:schemeClr val="accent2"/>
                </a:solidFill>
                <a:latin typeface="Calibri"/>
                <a:cs typeface="Calibri"/>
              </a:rPr>
              <a:t> ability to…</a:t>
            </a:r>
          </a:p>
          <a:p>
            <a:r>
              <a:rPr lang="en-US" sz="2400" dirty="0">
                <a:solidFill>
                  <a:schemeClr val="tx1">
                    <a:lumMod val="95000"/>
                    <a:lumOff val="5000"/>
                  </a:schemeClr>
                </a:solidFill>
                <a:latin typeface="Calibri"/>
                <a:cs typeface="Calibri"/>
              </a:rPr>
              <a:t>understand words and sentences</a:t>
            </a:r>
          </a:p>
          <a:p>
            <a:r>
              <a:rPr lang="en-US" sz="2400" dirty="0">
                <a:solidFill>
                  <a:schemeClr val="tx1">
                    <a:lumMod val="95000"/>
                    <a:lumOff val="5000"/>
                  </a:schemeClr>
                </a:solidFill>
                <a:latin typeface="Calibri"/>
                <a:cs typeface="Calibri"/>
              </a:rPr>
              <a:t>use a wide range of vocabulary </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r>
              <a:rPr lang="en-US" sz="2400" dirty="0">
                <a:solidFill>
                  <a:schemeClr val="tx1">
                    <a:lumMod val="95000"/>
                    <a:lumOff val="5000"/>
                  </a:schemeClr>
                </a:solidFill>
                <a:latin typeface="Calibri"/>
                <a:cs typeface="Calibri"/>
              </a:rPr>
              <a:t>develop listening comprehension skills.</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r>
              <a:rPr lang="en-US" sz="2400" dirty="0">
                <a:solidFill>
                  <a:schemeClr val="tx1">
                    <a:lumMod val="95000"/>
                    <a:lumOff val="5000"/>
                  </a:schemeClr>
                </a:solidFill>
                <a:latin typeface="Calibri"/>
                <a:cs typeface="Calibri"/>
              </a:rPr>
              <a:t>The amount of books children are exposed to by age 6 is a positive predictor of their reading ability two years later.</a:t>
            </a: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endParaRPr lang="en-US" sz="2400" dirty="0">
              <a:solidFill>
                <a:schemeClr val="tx1">
                  <a:lumMod val="95000"/>
                  <a:lumOff val="5000"/>
                </a:schemeClr>
              </a:solidFill>
            </a:endParaRPr>
          </a:p>
        </p:txBody>
      </p:sp>
      <p:sp>
        <p:nvSpPr>
          <p:cNvPr id="3" name="Title 2">
            <a:extLst>
              <a:ext uri="{FF2B5EF4-FFF2-40B4-BE49-F238E27FC236}">
                <a16:creationId xmlns:a16="http://schemas.microsoft.com/office/drawing/2014/main" id="{121341B6-FC05-0C46-9C0D-7547DDDC163E}"/>
              </a:ext>
            </a:extLst>
          </p:cNvPr>
          <p:cNvSpPr>
            <a:spLocks noGrp="1"/>
          </p:cNvSpPr>
          <p:nvPr>
            <p:ph type="title"/>
          </p:nvPr>
        </p:nvSpPr>
        <p:spPr>
          <a:xfrm>
            <a:off x="479376" y="332656"/>
            <a:ext cx="7632848" cy="1152128"/>
          </a:xfrm>
        </p:spPr>
        <p:txBody>
          <a:bodyPr/>
          <a:lstStyle/>
          <a:p>
            <a:r>
              <a:rPr lang="en-US" dirty="0"/>
              <a:t>The most important thing you can do is read with your child</a:t>
            </a:r>
          </a:p>
        </p:txBody>
      </p:sp>
      <p:sp>
        <p:nvSpPr>
          <p:cNvPr id="4" name="TextBox 3">
            <a:extLst>
              <a:ext uri="{FF2B5EF4-FFF2-40B4-BE49-F238E27FC236}">
                <a16:creationId xmlns:a16="http://schemas.microsoft.com/office/drawing/2014/main" id="{E0FE7C68-BDBB-E140-8D8B-B0BB4B7FFB6D}"/>
              </a:ext>
            </a:extLst>
          </p:cNvPr>
          <p:cNvSpPr txBox="1"/>
          <p:nvPr/>
        </p:nvSpPr>
        <p:spPr>
          <a:xfrm>
            <a:off x="479376" y="6124654"/>
            <a:ext cx="9770110" cy="307777"/>
          </a:xfrm>
          <a:prstGeom prst="rect">
            <a:avLst/>
          </a:prstGeom>
          <a:noFill/>
        </p:spPr>
        <p:txBody>
          <a:bodyPr wrap="none" rtlCol="0">
            <a:spAutoFit/>
          </a:bodyPr>
          <a:lstStyle/>
          <a:p>
            <a:r>
              <a:rPr lang="en-US" sz="1400" i="1" dirty="0">
                <a:solidFill>
                  <a:schemeClr val="tx1">
                    <a:lumMod val="65000"/>
                    <a:lumOff val="35000"/>
                  </a:schemeClr>
                </a:solidFill>
                <a:latin typeface="Calibri"/>
                <a:cs typeface="Calibri"/>
              </a:rPr>
              <a:t>Parental involvement in the development of children’s reading skills:  A five-year longitudinal study </a:t>
            </a:r>
            <a:r>
              <a:rPr lang="en-US" sz="1400" dirty="0">
                <a:solidFill>
                  <a:schemeClr val="tx1">
                    <a:lumMod val="65000"/>
                    <a:lumOff val="35000"/>
                  </a:schemeClr>
                </a:solidFill>
                <a:latin typeface="Calibri"/>
                <a:cs typeface="Calibri"/>
              </a:rPr>
              <a:t>(2002) </a:t>
            </a:r>
            <a:r>
              <a:rPr lang="en-US" sz="1400" dirty="0" err="1">
                <a:solidFill>
                  <a:schemeClr val="tx1">
                    <a:lumMod val="65000"/>
                    <a:lumOff val="35000"/>
                  </a:schemeClr>
                </a:solidFill>
                <a:latin typeface="Calibri"/>
                <a:cs typeface="Calibri"/>
              </a:rPr>
              <a:t>Senechal</a:t>
            </a:r>
            <a:r>
              <a:rPr lang="en-US" sz="1400" dirty="0">
                <a:solidFill>
                  <a:schemeClr val="tx1">
                    <a:lumMod val="65000"/>
                    <a:lumOff val="35000"/>
                  </a:schemeClr>
                </a:solidFill>
                <a:latin typeface="Calibri"/>
                <a:cs typeface="Calibri"/>
              </a:rPr>
              <a:t>, M. and </a:t>
            </a:r>
            <a:r>
              <a:rPr lang="en-US" sz="1400" dirty="0" err="1">
                <a:solidFill>
                  <a:schemeClr val="tx1">
                    <a:lumMod val="65000"/>
                    <a:lumOff val="35000"/>
                  </a:schemeClr>
                </a:solidFill>
                <a:latin typeface="Calibri"/>
                <a:cs typeface="Calibri"/>
              </a:rPr>
              <a:t>Lefvre</a:t>
            </a:r>
            <a:r>
              <a:rPr lang="en-US" sz="1400" dirty="0">
                <a:solidFill>
                  <a:schemeClr val="tx1">
                    <a:lumMod val="65000"/>
                    <a:lumOff val="35000"/>
                  </a:schemeClr>
                </a:solidFill>
                <a:latin typeface="Calibri"/>
                <a:cs typeface="Calibri"/>
              </a:rPr>
              <a:t>, J</a:t>
            </a:r>
          </a:p>
        </p:txBody>
      </p:sp>
      <p:pic>
        <p:nvPicPr>
          <p:cNvPr id="7" name="Picture 6">
            <a:extLst>
              <a:ext uri="{FF2B5EF4-FFF2-40B4-BE49-F238E27FC236}">
                <a16:creationId xmlns:a16="http://schemas.microsoft.com/office/drawing/2014/main" id="{7CF1A9DE-555E-D447-B11E-7281FAC2B683}"/>
              </a:ext>
            </a:extLst>
          </p:cNvPr>
          <p:cNvPicPr>
            <a:picLocks noChangeAspect="1"/>
          </p:cNvPicPr>
          <p:nvPr/>
        </p:nvPicPr>
        <p:blipFill rotWithShape="1">
          <a:blip r:embed="rId3">
            <a:extLst>
              <a:ext uri="{28A0092B-C50C-407E-A947-70E740481C1C}">
                <a14:useLocalDpi xmlns:a14="http://schemas.microsoft.com/office/drawing/2010/main"/>
              </a:ext>
            </a:extLst>
          </a:blip>
          <a:srcRect t="-758"/>
          <a:stretch/>
        </p:blipFill>
        <p:spPr>
          <a:xfrm>
            <a:off x="7320136" y="1818287"/>
            <a:ext cx="4392488" cy="3909005"/>
          </a:xfrm>
          <a:prstGeom prst="roundRect">
            <a:avLst>
              <a:gd name="adj" fmla="val 5225"/>
            </a:avLst>
          </a:prstGeom>
        </p:spPr>
      </p:pic>
    </p:spTree>
    <p:extLst>
      <p:ext uri="{BB962C8B-B14F-4D97-AF65-F5344CB8AC3E}">
        <p14:creationId xmlns:p14="http://schemas.microsoft.com/office/powerpoint/2010/main" val="402381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9D9F07-F2DA-894B-8DF2-76A12817ACE2}"/>
              </a:ext>
            </a:extLst>
          </p:cNvPr>
          <p:cNvPicPr>
            <a:picLocks noChangeAspect="1"/>
          </p:cNvPicPr>
          <p:nvPr/>
        </p:nvPicPr>
        <p:blipFill>
          <a:blip r:embed="rId3"/>
          <a:stretch>
            <a:fillRect/>
          </a:stretch>
        </p:blipFill>
        <p:spPr>
          <a:xfrm>
            <a:off x="569873" y="2662727"/>
            <a:ext cx="2983849" cy="2828689"/>
          </a:xfrm>
          <a:prstGeom prst="rect">
            <a:avLst/>
          </a:prstGeom>
          <a:effectLst>
            <a:glow rad="127000">
              <a:schemeClr val="tx1">
                <a:lumMod val="95000"/>
                <a:lumOff val="5000"/>
                <a:alpha val="6000"/>
              </a:schemeClr>
            </a:glow>
          </a:effectLst>
        </p:spPr>
      </p:pic>
      <p:pic>
        <p:nvPicPr>
          <p:cNvPr id="10" name="Picture 9">
            <a:extLst>
              <a:ext uri="{FF2B5EF4-FFF2-40B4-BE49-F238E27FC236}">
                <a16:creationId xmlns:a16="http://schemas.microsoft.com/office/drawing/2014/main" id="{C0D0AA75-D178-2746-8F53-7C171FD3BB20}"/>
              </a:ext>
            </a:extLst>
          </p:cNvPr>
          <p:cNvPicPr>
            <a:picLocks noChangeAspect="1"/>
          </p:cNvPicPr>
          <p:nvPr/>
        </p:nvPicPr>
        <p:blipFill>
          <a:blip r:embed="rId4"/>
          <a:stretch>
            <a:fillRect/>
          </a:stretch>
        </p:blipFill>
        <p:spPr>
          <a:xfrm>
            <a:off x="8706044" y="2274730"/>
            <a:ext cx="2902472" cy="3604683"/>
          </a:xfrm>
          <a:prstGeom prst="rect">
            <a:avLst/>
          </a:prstGeom>
          <a:effectLst>
            <a:glow rad="127000">
              <a:schemeClr val="tx1">
                <a:lumMod val="95000"/>
                <a:lumOff val="5000"/>
                <a:alpha val="6000"/>
              </a:schemeClr>
            </a:glow>
          </a:effectLst>
        </p:spPr>
      </p:pic>
      <p:pic>
        <p:nvPicPr>
          <p:cNvPr id="11" name="Picture 10">
            <a:extLst>
              <a:ext uri="{FF2B5EF4-FFF2-40B4-BE49-F238E27FC236}">
                <a16:creationId xmlns:a16="http://schemas.microsoft.com/office/drawing/2014/main" id="{C94C7683-39CB-9745-BD8A-F78647576499}"/>
              </a:ext>
            </a:extLst>
          </p:cNvPr>
          <p:cNvPicPr>
            <a:picLocks noChangeAspect="1"/>
          </p:cNvPicPr>
          <p:nvPr/>
        </p:nvPicPr>
        <p:blipFill>
          <a:blip r:embed="rId5"/>
          <a:stretch>
            <a:fillRect/>
          </a:stretch>
        </p:blipFill>
        <p:spPr>
          <a:xfrm>
            <a:off x="2120786" y="1367385"/>
            <a:ext cx="7950429" cy="5250284"/>
          </a:xfrm>
          <a:prstGeom prst="rect">
            <a:avLst/>
          </a:prstGeom>
        </p:spPr>
      </p:pic>
      <p:sp>
        <p:nvSpPr>
          <p:cNvPr id="3" name="Title 2">
            <a:extLst>
              <a:ext uri="{FF2B5EF4-FFF2-40B4-BE49-F238E27FC236}">
                <a16:creationId xmlns:a16="http://schemas.microsoft.com/office/drawing/2014/main" id="{0C2C5322-C816-CC44-B38C-334FC281CAFF}"/>
              </a:ext>
            </a:extLst>
          </p:cNvPr>
          <p:cNvSpPr>
            <a:spLocks noGrp="1"/>
          </p:cNvSpPr>
          <p:nvPr>
            <p:ph type="title"/>
          </p:nvPr>
        </p:nvSpPr>
        <p:spPr/>
        <p:txBody>
          <a:bodyPr/>
          <a:lstStyle/>
          <a:p>
            <a:r>
              <a:rPr lang="en-US" dirty="0"/>
              <a:t>Books going home</a:t>
            </a:r>
          </a:p>
        </p:txBody>
      </p:sp>
      <p:sp>
        <p:nvSpPr>
          <p:cNvPr id="8" name="Rectangle 7">
            <a:extLst>
              <a:ext uri="{FF2B5EF4-FFF2-40B4-BE49-F238E27FC236}">
                <a16:creationId xmlns:a16="http://schemas.microsoft.com/office/drawing/2014/main" id="{58A4A86D-1242-B34F-88C8-5D9AC660725C}"/>
              </a:ext>
            </a:extLst>
          </p:cNvPr>
          <p:cNvSpPr/>
          <p:nvPr/>
        </p:nvSpPr>
        <p:spPr>
          <a:xfrm>
            <a:off x="4055354" y="4293096"/>
            <a:ext cx="4248472" cy="113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E41A3-E515-0E45-9C26-69C32364A848}"/>
              </a:ext>
            </a:extLst>
          </p:cNvPr>
          <p:cNvPicPr>
            <a:picLocks noChangeAspect="1"/>
          </p:cNvPicPr>
          <p:nvPr/>
        </p:nvPicPr>
        <p:blipFill>
          <a:blip r:embed="rId6"/>
          <a:stretch>
            <a:fillRect/>
          </a:stretch>
        </p:blipFill>
        <p:spPr>
          <a:xfrm>
            <a:off x="6672064" y="4077072"/>
            <a:ext cx="1519299" cy="1519299"/>
          </a:xfrm>
          <a:prstGeom prst="rect">
            <a:avLst/>
          </a:prstGeom>
        </p:spPr>
      </p:pic>
      <p:pic>
        <p:nvPicPr>
          <p:cNvPr id="7" name="Picture 6">
            <a:extLst>
              <a:ext uri="{FF2B5EF4-FFF2-40B4-BE49-F238E27FC236}">
                <a16:creationId xmlns:a16="http://schemas.microsoft.com/office/drawing/2014/main" id="{F42B8F0E-C77E-A945-9CD7-8CD7211A9C64}"/>
              </a:ext>
            </a:extLst>
          </p:cNvPr>
          <p:cNvPicPr>
            <a:picLocks noChangeAspect="1"/>
          </p:cNvPicPr>
          <p:nvPr/>
        </p:nvPicPr>
        <p:blipFill>
          <a:blip r:embed="rId7"/>
          <a:stretch>
            <a:fillRect/>
          </a:stretch>
        </p:blipFill>
        <p:spPr>
          <a:xfrm>
            <a:off x="3969289" y="4415005"/>
            <a:ext cx="886258" cy="886258"/>
          </a:xfrm>
          <a:prstGeom prst="rect">
            <a:avLst/>
          </a:prstGeom>
        </p:spPr>
      </p:pic>
      <p:grpSp>
        <p:nvGrpSpPr>
          <p:cNvPr id="4" name="Group 3">
            <a:extLst>
              <a:ext uri="{FF2B5EF4-FFF2-40B4-BE49-F238E27FC236}">
                <a16:creationId xmlns:a16="http://schemas.microsoft.com/office/drawing/2014/main" id="{C399E4BB-5C61-4B4C-A3A5-D722BF994851}"/>
              </a:ext>
            </a:extLst>
          </p:cNvPr>
          <p:cNvGrpSpPr/>
          <p:nvPr/>
        </p:nvGrpSpPr>
        <p:grpSpPr>
          <a:xfrm>
            <a:off x="5678049" y="3361635"/>
            <a:ext cx="835902" cy="835902"/>
            <a:chOff x="4871864" y="3573016"/>
            <a:chExt cx="720080" cy="720080"/>
          </a:xfrm>
        </p:grpSpPr>
        <p:sp>
          <p:nvSpPr>
            <p:cNvPr id="2" name="Rectangle 1">
              <a:extLst>
                <a:ext uri="{FF2B5EF4-FFF2-40B4-BE49-F238E27FC236}">
                  <a16:creationId xmlns:a16="http://schemas.microsoft.com/office/drawing/2014/main" id="{12FFDC9F-CC4E-8844-8B62-E2112841D1D0}"/>
                </a:ext>
              </a:extLst>
            </p:cNvPr>
            <p:cNvSpPr/>
            <p:nvPr/>
          </p:nvSpPr>
          <p:spPr>
            <a:xfrm>
              <a:off x="5159896" y="3573016"/>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B20A4BF-327F-E947-866B-30FAEA6A0D8A}"/>
                </a:ext>
              </a:extLst>
            </p:cNvPr>
            <p:cNvSpPr/>
            <p:nvPr/>
          </p:nvSpPr>
          <p:spPr>
            <a:xfrm rot="16200000">
              <a:off x="5159896" y="3569865"/>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6536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C54C73-597C-A44C-AEB0-5A2995796968}"/>
              </a:ext>
            </a:extLst>
          </p:cNvPr>
          <p:cNvPicPr>
            <a:picLocks noChangeAspect="1"/>
          </p:cNvPicPr>
          <p:nvPr/>
        </p:nvPicPr>
        <p:blipFill>
          <a:blip r:embed="rId3"/>
          <a:stretch>
            <a:fillRect/>
          </a:stretch>
        </p:blipFill>
        <p:spPr>
          <a:xfrm>
            <a:off x="6960096" y="2204864"/>
            <a:ext cx="3117864" cy="2968207"/>
          </a:xfrm>
          <a:prstGeom prst="rect">
            <a:avLst/>
          </a:prstGeom>
          <a:effectLst>
            <a:glow rad="127000">
              <a:schemeClr val="tx1">
                <a:alpha val="4000"/>
              </a:schemeClr>
            </a:glow>
          </a:effectLst>
        </p:spPr>
      </p:pic>
      <p:sp>
        <p:nvSpPr>
          <p:cNvPr id="2" name="Text Placeholder 1">
            <a:extLst>
              <a:ext uri="{FF2B5EF4-FFF2-40B4-BE49-F238E27FC236}">
                <a16:creationId xmlns:a16="http://schemas.microsoft.com/office/drawing/2014/main" id="{34398AD0-3875-B94F-A90E-046466F6C19A}"/>
              </a:ext>
            </a:extLst>
          </p:cNvPr>
          <p:cNvSpPr>
            <a:spLocks noGrp="1"/>
          </p:cNvSpPr>
          <p:nvPr>
            <p:ph type="body" sz="quarter" idx="10"/>
          </p:nvPr>
        </p:nvSpPr>
        <p:spPr>
          <a:xfrm>
            <a:off x="479376" y="2544416"/>
            <a:ext cx="5854168" cy="3764903"/>
          </a:xfrm>
        </p:spPr>
        <p:txBody>
          <a:bodyPr/>
          <a:lstStyle/>
          <a:p>
            <a:r>
              <a:rPr lang="en-US" dirty="0">
                <a:solidFill>
                  <a:schemeClr val="tx1">
                    <a:lumMod val="95000"/>
                    <a:lumOff val="5000"/>
                  </a:schemeClr>
                </a:solidFill>
              </a:rPr>
              <a:t>Your child should be able to read most or all of their book without your help.</a:t>
            </a:r>
          </a:p>
          <a:p>
            <a:r>
              <a:rPr lang="en-US" dirty="0">
                <a:solidFill>
                  <a:schemeClr val="tx1">
                    <a:lumMod val="95000"/>
                    <a:lumOff val="5000"/>
                  </a:schemeClr>
                </a:solidFill>
              </a:rPr>
              <a:t>If they cannot read a word read it to them.</a:t>
            </a:r>
          </a:p>
          <a:p>
            <a:r>
              <a:rPr lang="en-US" dirty="0">
                <a:solidFill>
                  <a:schemeClr val="tx1">
                    <a:lumMod val="95000"/>
                    <a:lumOff val="5000"/>
                  </a:schemeClr>
                </a:solidFill>
              </a:rPr>
              <a:t>Talk about the book and celebrate your </a:t>
            </a:r>
            <a:r>
              <a:rPr lang="en-US" dirty="0" err="1">
                <a:solidFill>
                  <a:schemeClr val="tx1">
                    <a:lumMod val="95000"/>
                    <a:lumOff val="5000"/>
                  </a:schemeClr>
                </a:solidFill>
              </a:rPr>
              <a:t>childs</a:t>
            </a:r>
            <a:r>
              <a:rPr lang="en-US" dirty="0">
                <a:solidFill>
                  <a:schemeClr val="tx1">
                    <a:lumMod val="95000"/>
                    <a:lumOff val="5000"/>
                  </a:schemeClr>
                </a:solidFill>
              </a:rPr>
              <a:t> success.</a:t>
            </a:r>
          </a:p>
        </p:txBody>
      </p:sp>
      <p:sp>
        <p:nvSpPr>
          <p:cNvPr id="3" name="Title 2">
            <a:extLst>
              <a:ext uri="{FF2B5EF4-FFF2-40B4-BE49-F238E27FC236}">
                <a16:creationId xmlns:a16="http://schemas.microsoft.com/office/drawing/2014/main" id="{ED26F458-A726-794D-91AB-7485E77815F9}"/>
              </a:ext>
            </a:extLst>
          </p:cNvPr>
          <p:cNvSpPr>
            <a:spLocks noGrp="1"/>
          </p:cNvSpPr>
          <p:nvPr>
            <p:ph type="title"/>
          </p:nvPr>
        </p:nvSpPr>
        <p:spPr/>
        <p:txBody>
          <a:bodyPr/>
          <a:lstStyle/>
          <a:p>
            <a:r>
              <a:rPr lang="en-US" dirty="0"/>
              <a:t>Listening to your child read their phonics book</a:t>
            </a:r>
          </a:p>
        </p:txBody>
      </p:sp>
      <p:pic>
        <p:nvPicPr>
          <p:cNvPr id="7" name="Picture 6">
            <a:extLst>
              <a:ext uri="{FF2B5EF4-FFF2-40B4-BE49-F238E27FC236}">
                <a16:creationId xmlns:a16="http://schemas.microsoft.com/office/drawing/2014/main" id="{0918087A-1684-9A43-95A8-D4FAAF59F376}"/>
              </a:ext>
            </a:extLst>
          </p:cNvPr>
          <p:cNvPicPr>
            <a:picLocks noChangeAspect="1"/>
          </p:cNvPicPr>
          <p:nvPr/>
        </p:nvPicPr>
        <p:blipFill>
          <a:blip r:embed="rId4"/>
          <a:stretch>
            <a:fillRect/>
          </a:stretch>
        </p:blipFill>
        <p:spPr>
          <a:xfrm>
            <a:off x="8256240" y="3212976"/>
            <a:ext cx="3096344" cy="2947720"/>
          </a:xfrm>
          <a:prstGeom prst="rect">
            <a:avLst/>
          </a:prstGeom>
          <a:effectLst>
            <a:glow rad="127000">
              <a:schemeClr val="tx1">
                <a:alpha val="4000"/>
              </a:schemeClr>
            </a:glow>
          </a:effectLst>
        </p:spPr>
      </p:pic>
    </p:spTree>
    <p:extLst>
      <p:ext uri="{BB962C8B-B14F-4D97-AF65-F5344CB8AC3E}">
        <p14:creationId xmlns:p14="http://schemas.microsoft.com/office/powerpoint/2010/main" val="87829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616728-8230-5A47-9A27-641FF58EB296}"/>
              </a:ext>
            </a:extLst>
          </p:cNvPr>
          <p:cNvSpPr>
            <a:spLocks noGrp="1"/>
          </p:cNvSpPr>
          <p:nvPr>
            <p:ph type="body" sz="quarter" idx="10"/>
          </p:nvPr>
        </p:nvSpPr>
        <p:spPr/>
        <p:txBody>
          <a:bodyPr/>
          <a:lstStyle/>
          <a:p>
            <a:pPr marL="0" indent="0">
              <a:buNone/>
            </a:pPr>
            <a:endParaRPr lang="en-US" dirty="0"/>
          </a:p>
        </p:txBody>
      </p:sp>
      <p:sp>
        <p:nvSpPr>
          <p:cNvPr id="3" name="Title 2">
            <a:extLst>
              <a:ext uri="{FF2B5EF4-FFF2-40B4-BE49-F238E27FC236}">
                <a16:creationId xmlns:a16="http://schemas.microsoft.com/office/drawing/2014/main" id="{8094F2CC-1E17-114E-BB98-903957021FB5}"/>
              </a:ext>
            </a:extLst>
          </p:cNvPr>
          <p:cNvSpPr>
            <a:spLocks noGrp="1"/>
          </p:cNvSpPr>
          <p:nvPr>
            <p:ph type="title"/>
          </p:nvPr>
        </p:nvSpPr>
        <p:spPr>
          <a:prstGeom prst="rect">
            <a:avLst/>
          </a:prstGeom>
        </p:spPr>
        <p:txBody>
          <a:bodyPr/>
          <a:lstStyle/>
          <a:p>
            <a:r>
              <a:rPr lang="en-US" dirty="0"/>
              <a:t>Supporting your child with phonics</a:t>
            </a:r>
          </a:p>
        </p:txBody>
      </p:sp>
      <p:pic>
        <p:nvPicPr>
          <p:cNvPr id="4" name="Picture 3" descr="Graphical user interface, application, Teams&#10;&#10;Description automatically generated">
            <a:hlinkClick r:id="rId3"/>
            <a:extLst>
              <a:ext uri="{FF2B5EF4-FFF2-40B4-BE49-F238E27FC236}">
                <a16:creationId xmlns:a16="http://schemas.microsoft.com/office/drawing/2014/main" id="{F058F429-3EDB-484B-83B8-106BC37D55F2}"/>
              </a:ext>
            </a:extLst>
          </p:cNvPr>
          <p:cNvPicPr>
            <a:picLocks noChangeAspect="1"/>
          </p:cNvPicPr>
          <p:nvPr/>
        </p:nvPicPr>
        <p:blipFill rotWithShape="1">
          <a:blip r:embed="rId4"/>
          <a:srcRect r="67270"/>
          <a:stretch/>
        </p:blipFill>
        <p:spPr>
          <a:xfrm>
            <a:off x="535496" y="2465288"/>
            <a:ext cx="3616288" cy="3556000"/>
          </a:xfrm>
          <a:prstGeom prst="rect">
            <a:avLst/>
          </a:prstGeom>
        </p:spPr>
      </p:pic>
      <p:pic>
        <p:nvPicPr>
          <p:cNvPr id="6" name="Picture 5" descr="Graphical user interface, application, Teams&#10;&#10;Description automatically generated">
            <a:hlinkClick r:id="rId5"/>
            <a:extLst>
              <a:ext uri="{FF2B5EF4-FFF2-40B4-BE49-F238E27FC236}">
                <a16:creationId xmlns:a16="http://schemas.microsoft.com/office/drawing/2014/main" id="{394F4AD3-9482-EF4B-8255-23B85AB25B25}"/>
              </a:ext>
            </a:extLst>
          </p:cNvPr>
          <p:cNvPicPr>
            <a:picLocks noChangeAspect="1"/>
          </p:cNvPicPr>
          <p:nvPr/>
        </p:nvPicPr>
        <p:blipFill rotWithShape="1">
          <a:blip r:embed="rId4"/>
          <a:srcRect l="33237" t="4087" r="34033" b="-4087"/>
          <a:stretch/>
        </p:blipFill>
        <p:spPr>
          <a:xfrm>
            <a:off x="4207904" y="2609304"/>
            <a:ext cx="3616288" cy="3556000"/>
          </a:xfrm>
          <a:prstGeom prst="rect">
            <a:avLst/>
          </a:prstGeom>
        </p:spPr>
      </p:pic>
      <p:pic>
        <p:nvPicPr>
          <p:cNvPr id="7" name="Picture 6" descr="Graphical user interface, application, Teams&#10;&#10;Description automatically generated">
            <a:hlinkClick r:id="rId6"/>
            <a:extLst>
              <a:ext uri="{FF2B5EF4-FFF2-40B4-BE49-F238E27FC236}">
                <a16:creationId xmlns:a16="http://schemas.microsoft.com/office/drawing/2014/main" id="{78A0AB10-488A-FF41-A046-589084451A8B}"/>
              </a:ext>
            </a:extLst>
          </p:cNvPr>
          <p:cNvPicPr>
            <a:picLocks noChangeAspect="1"/>
          </p:cNvPicPr>
          <p:nvPr/>
        </p:nvPicPr>
        <p:blipFill rotWithShape="1">
          <a:blip r:embed="rId4"/>
          <a:srcRect l="66298"/>
          <a:stretch/>
        </p:blipFill>
        <p:spPr>
          <a:xfrm>
            <a:off x="7824192" y="2465288"/>
            <a:ext cx="3723723" cy="3556000"/>
          </a:xfrm>
          <a:prstGeom prst="rect">
            <a:avLst/>
          </a:prstGeom>
        </p:spPr>
      </p:pic>
    </p:spTree>
    <p:extLst>
      <p:ext uri="{BB962C8B-B14F-4D97-AF65-F5344CB8AC3E}">
        <p14:creationId xmlns:p14="http://schemas.microsoft.com/office/powerpoint/2010/main" val="140854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and a child reading a book&#10;&#10;Description automatically generated with medium confidence">
            <a:extLst>
              <a:ext uri="{FF2B5EF4-FFF2-40B4-BE49-F238E27FC236}">
                <a16:creationId xmlns:a16="http://schemas.microsoft.com/office/drawing/2014/main" id="{A77DE003-8673-7349-8269-8B2BBAA6A76D}"/>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7336631" y="1929002"/>
            <a:ext cx="4359498" cy="3909005"/>
          </a:xfrm>
          <a:prstGeom prst="roundRect">
            <a:avLst>
              <a:gd name="adj" fmla="val 3700"/>
            </a:avLst>
          </a:prstGeom>
        </p:spPr>
      </p:pic>
      <p:sp>
        <p:nvSpPr>
          <p:cNvPr id="6" name="Text Placeholder 5">
            <a:extLst>
              <a:ext uri="{FF2B5EF4-FFF2-40B4-BE49-F238E27FC236}">
                <a16:creationId xmlns:a16="http://schemas.microsoft.com/office/drawing/2014/main" id="{82F6C5C2-432E-8248-84DB-431199FAEAE8}"/>
              </a:ext>
            </a:extLst>
          </p:cNvPr>
          <p:cNvSpPr>
            <a:spLocks noGrp="1"/>
          </p:cNvSpPr>
          <p:nvPr>
            <p:ph type="body" sz="quarter" idx="10"/>
          </p:nvPr>
        </p:nvSpPr>
        <p:spPr>
          <a:xfrm>
            <a:off x="476218" y="1484784"/>
            <a:ext cx="6624736" cy="5040560"/>
          </a:xfrm>
        </p:spPr>
        <p:txBody>
          <a:bodyPr/>
          <a:lstStyle/>
          <a:p>
            <a:pPr marL="0" indent="0">
              <a:buNone/>
            </a:pPr>
            <a:r>
              <a:rPr lang="en-US" b="1" dirty="0">
                <a:solidFill>
                  <a:schemeClr val="accent2"/>
                </a:solidFill>
              </a:rPr>
              <a:t>The shared book is for YOU to read:</a:t>
            </a:r>
          </a:p>
          <a:p>
            <a:pPr>
              <a:spcBef>
                <a:spcPts val="600"/>
              </a:spcBef>
            </a:pPr>
            <a:r>
              <a:rPr lang="en-US" sz="2400" dirty="0">
                <a:solidFill>
                  <a:schemeClr val="tx1">
                    <a:lumMod val="95000"/>
                    <a:lumOff val="5000"/>
                  </a:schemeClr>
                </a:solidFill>
              </a:rPr>
              <a:t>Make the story sound as exciting as you can by changing your voice.</a:t>
            </a:r>
          </a:p>
          <a:p>
            <a:pPr>
              <a:spcBef>
                <a:spcPts val="600"/>
              </a:spcBef>
            </a:pPr>
            <a:r>
              <a:rPr lang="en-US" sz="2400" dirty="0">
                <a:solidFill>
                  <a:schemeClr val="tx1">
                    <a:lumMod val="95000"/>
                    <a:lumOff val="5000"/>
                  </a:schemeClr>
                </a:solidFill>
              </a:rPr>
              <a:t>Talk with your child as much as you can:</a:t>
            </a:r>
          </a:p>
          <a:p>
            <a:pPr lvl="1">
              <a:spcBef>
                <a:spcPts val="600"/>
              </a:spcBef>
              <a:buFont typeface="Courier New" panose="02070309020205020404" pitchFamily="49" charset="0"/>
              <a:buChar char="o"/>
            </a:pPr>
            <a:r>
              <a:rPr lang="en-US" dirty="0">
                <a:solidFill>
                  <a:schemeClr val="tx1">
                    <a:lumMod val="95000"/>
                    <a:lumOff val="5000"/>
                  </a:schemeClr>
                </a:solidFill>
              </a:rPr>
              <a:t>Introduce new and exciting language</a:t>
            </a:r>
          </a:p>
          <a:p>
            <a:pPr lvl="1">
              <a:spcBef>
                <a:spcPts val="600"/>
              </a:spcBef>
              <a:buFont typeface="Courier New" panose="02070309020205020404" pitchFamily="49" charset="0"/>
              <a:buChar char="o"/>
            </a:pPr>
            <a:r>
              <a:rPr lang="en-US" dirty="0">
                <a:solidFill>
                  <a:schemeClr val="tx1">
                    <a:lumMod val="95000"/>
                    <a:lumOff val="5000"/>
                  </a:schemeClr>
                </a:solidFill>
              </a:rPr>
              <a:t>Encourage your child to use new vocabulary</a:t>
            </a:r>
          </a:p>
          <a:p>
            <a:pPr lvl="1">
              <a:spcBef>
                <a:spcPts val="600"/>
              </a:spcBef>
              <a:buFont typeface="Courier New" panose="02070309020205020404" pitchFamily="49" charset="0"/>
              <a:buChar char="o"/>
            </a:pPr>
            <a:r>
              <a:rPr lang="en-US" dirty="0">
                <a:solidFill>
                  <a:schemeClr val="tx1">
                    <a:lumMod val="95000"/>
                    <a:lumOff val="5000"/>
                  </a:schemeClr>
                </a:solidFill>
              </a:rPr>
              <a:t>Make up sentences together</a:t>
            </a:r>
          </a:p>
          <a:p>
            <a:pPr lvl="1">
              <a:spcBef>
                <a:spcPts val="600"/>
              </a:spcBef>
              <a:buFont typeface="Courier New" panose="02070309020205020404" pitchFamily="49" charset="0"/>
              <a:buChar char="o"/>
            </a:pPr>
            <a:r>
              <a:rPr lang="en-US" dirty="0">
                <a:solidFill>
                  <a:schemeClr val="tx1">
                    <a:lumMod val="95000"/>
                    <a:lumOff val="5000"/>
                  </a:schemeClr>
                </a:solidFill>
              </a:rPr>
              <a:t>Find different words to use</a:t>
            </a:r>
          </a:p>
          <a:p>
            <a:pPr lvl="1">
              <a:spcBef>
                <a:spcPts val="600"/>
              </a:spcBef>
              <a:buFont typeface="Courier New" panose="02070309020205020404" pitchFamily="49" charset="0"/>
              <a:buChar char="o"/>
            </a:pPr>
            <a:r>
              <a:rPr lang="en-US" dirty="0">
                <a:solidFill>
                  <a:schemeClr val="tx1">
                    <a:lumMod val="95000"/>
                    <a:lumOff val="5000"/>
                  </a:schemeClr>
                </a:solidFill>
              </a:rPr>
              <a:t>Describe things you see.</a:t>
            </a:r>
          </a:p>
          <a:p>
            <a:pPr lvl="1">
              <a:spcBef>
                <a:spcPts val="600"/>
              </a:spcBef>
              <a:buFont typeface="Courier New" panose="02070309020205020404" pitchFamily="49" charset="0"/>
              <a:buChar char="o"/>
            </a:pPr>
            <a:r>
              <a:rPr lang="en-US" dirty="0">
                <a:solidFill>
                  <a:schemeClr val="tx1">
                    <a:lumMod val="95000"/>
                    <a:lumOff val="5000"/>
                  </a:schemeClr>
                </a:solidFill>
              </a:rPr>
              <a:t>Ask your child what might happen next. </a:t>
            </a:r>
          </a:p>
          <a:p>
            <a:pPr lvl="1">
              <a:spcBef>
                <a:spcPts val="600"/>
              </a:spcBef>
              <a:buFont typeface="Courier New" panose="02070309020205020404" pitchFamily="49" charset="0"/>
              <a:buChar char="o"/>
            </a:pPr>
            <a:r>
              <a:rPr lang="en-US" dirty="0">
                <a:solidFill>
                  <a:schemeClr val="tx1">
                    <a:lumMod val="95000"/>
                    <a:lumOff val="5000"/>
                  </a:schemeClr>
                </a:solidFill>
              </a:rPr>
              <a:t>Ask your child to come up with an alternative ending. </a:t>
            </a:r>
          </a:p>
        </p:txBody>
      </p:sp>
      <p:sp>
        <p:nvSpPr>
          <p:cNvPr id="4" name="Title 3">
            <a:extLst>
              <a:ext uri="{FF2B5EF4-FFF2-40B4-BE49-F238E27FC236}">
                <a16:creationId xmlns:a16="http://schemas.microsoft.com/office/drawing/2014/main" id="{1D0C56A2-B8FB-0E4C-9808-4C8445824CFE}"/>
              </a:ext>
            </a:extLst>
          </p:cNvPr>
          <p:cNvSpPr>
            <a:spLocks noGrp="1"/>
          </p:cNvSpPr>
          <p:nvPr>
            <p:ph type="title"/>
          </p:nvPr>
        </p:nvSpPr>
        <p:spPr/>
        <p:txBody>
          <a:bodyPr/>
          <a:lstStyle/>
          <a:p>
            <a:r>
              <a:rPr lang="en-US" dirty="0"/>
              <a:t>Read to your child</a:t>
            </a:r>
          </a:p>
        </p:txBody>
      </p:sp>
    </p:spTree>
    <p:extLst>
      <p:ext uri="{BB962C8B-B14F-4D97-AF65-F5344CB8AC3E}">
        <p14:creationId xmlns:p14="http://schemas.microsoft.com/office/powerpoint/2010/main" val="341119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7DBB20-2EB0-A44A-886D-D675349D6144}"/>
              </a:ext>
            </a:extLst>
          </p:cNvPr>
          <p:cNvSpPr>
            <a:spLocks noGrp="1"/>
          </p:cNvSpPr>
          <p:nvPr>
            <p:ph type="body" sz="quarter" idx="10"/>
          </p:nvPr>
        </p:nvSpPr>
        <p:spPr/>
        <p:txBody>
          <a:bodyPr/>
          <a:lstStyle/>
          <a:p>
            <a:r>
              <a:rPr lang="en-US" sz="4400" dirty="0"/>
              <a:t>One of the greatest gifts adults can give is to read to children </a:t>
            </a:r>
          </a:p>
          <a:p>
            <a:r>
              <a:rPr lang="en-US" b="0" dirty="0"/>
              <a:t>Carl Sagan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6098E7-1CB1-4AA0-D7BF-25F0FA5D143D}"/>
              </a:ext>
            </a:extLst>
          </p:cNvPr>
          <p:cNvSpPr>
            <a:spLocks noGrp="1"/>
          </p:cNvSpPr>
          <p:nvPr>
            <p:ph type="body" sz="quarter" idx="10"/>
          </p:nvPr>
        </p:nvSpPr>
        <p:spPr/>
        <p:txBody>
          <a:bodyPr/>
          <a:lstStyle/>
          <a:p>
            <a:r>
              <a:rPr lang="en-US" sz="6000" dirty="0"/>
              <a:t>Questions? </a:t>
            </a:r>
          </a:p>
        </p:txBody>
      </p:sp>
    </p:spTree>
    <p:extLst>
      <p:ext uri="{BB962C8B-B14F-4D97-AF65-F5344CB8AC3E}">
        <p14:creationId xmlns:p14="http://schemas.microsoft.com/office/powerpoint/2010/main" val="952431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1E7C75-6C89-A249-A30C-CE8E70E36D1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23392" y="1916832"/>
            <a:ext cx="3600400" cy="4398659"/>
          </a:xfrm>
          <a:prstGeom prst="roundRect">
            <a:avLst>
              <a:gd name="adj" fmla="val 3335"/>
            </a:avLst>
          </a:prstGeom>
        </p:spPr>
      </p:pic>
      <p:pic>
        <p:nvPicPr>
          <p:cNvPr id="20" name="Picture 19">
            <a:extLst>
              <a:ext uri="{FF2B5EF4-FFF2-40B4-BE49-F238E27FC236}">
                <a16:creationId xmlns:a16="http://schemas.microsoft.com/office/drawing/2014/main" id="{F47BE807-306C-AB4D-9DBF-534B43CD6AC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367808" y="1916832"/>
            <a:ext cx="3600400" cy="4392488"/>
          </a:xfrm>
          <a:prstGeom prst="roundRect">
            <a:avLst>
              <a:gd name="adj" fmla="val 3996"/>
            </a:avLst>
          </a:prstGeom>
        </p:spPr>
      </p:pic>
      <p:pic>
        <p:nvPicPr>
          <p:cNvPr id="22" name="Picture 21">
            <a:extLst>
              <a:ext uri="{FF2B5EF4-FFF2-40B4-BE49-F238E27FC236}">
                <a16:creationId xmlns:a16="http://schemas.microsoft.com/office/drawing/2014/main" id="{9E34C08F-E545-904E-BA43-E68CEBDE484F}"/>
              </a:ext>
            </a:extLst>
          </p:cNvPr>
          <p:cNvPicPr>
            <a:picLocks/>
          </p:cNvPicPr>
          <p:nvPr/>
        </p:nvPicPr>
        <p:blipFill rotWithShape="1">
          <a:blip r:embed="rId5">
            <a:extLst>
              <a:ext uri="{28A0092B-C50C-407E-A947-70E740481C1C}">
                <a14:useLocalDpi xmlns:a14="http://schemas.microsoft.com/office/drawing/2010/main"/>
              </a:ext>
            </a:extLst>
          </a:blip>
          <a:srcRect l="-100" r="-100"/>
          <a:stretch/>
        </p:blipFill>
        <p:spPr>
          <a:xfrm>
            <a:off x="8112224" y="1916832"/>
            <a:ext cx="3607200" cy="2088000"/>
          </a:xfrm>
          <a:prstGeom prst="roundRect">
            <a:avLst>
              <a:gd name="adj" fmla="val 4292"/>
            </a:avLst>
          </a:prstGeom>
        </p:spPr>
      </p:pic>
      <p:pic>
        <p:nvPicPr>
          <p:cNvPr id="24" name="Picture 23">
            <a:extLst>
              <a:ext uri="{FF2B5EF4-FFF2-40B4-BE49-F238E27FC236}">
                <a16:creationId xmlns:a16="http://schemas.microsoft.com/office/drawing/2014/main" id="{AFC6224D-9348-0849-A788-DC9043F0C84E}"/>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8112224" y="4204795"/>
            <a:ext cx="3618402" cy="2088465"/>
          </a:xfrm>
          <a:prstGeom prst="roundRect">
            <a:avLst>
              <a:gd name="adj" fmla="val 4293"/>
            </a:avLst>
          </a:prstGeom>
        </p:spPr>
      </p:pic>
      <p:sp>
        <p:nvSpPr>
          <p:cNvPr id="7" name="Title 6">
            <a:extLst>
              <a:ext uri="{FF2B5EF4-FFF2-40B4-BE49-F238E27FC236}">
                <a16:creationId xmlns:a16="http://schemas.microsoft.com/office/drawing/2014/main" id="{A6FA5D5B-84DD-2045-95A0-148DB04A368C}"/>
              </a:ext>
            </a:extLst>
          </p:cNvPr>
          <p:cNvSpPr>
            <a:spLocks noGrp="1"/>
          </p:cNvSpPr>
          <p:nvPr>
            <p:ph type="title"/>
          </p:nvPr>
        </p:nvSpPr>
        <p:spPr>
          <a:xfrm>
            <a:off x="479376" y="332656"/>
            <a:ext cx="7003074" cy="1152128"/>
          </a:xfrm>
        </p:spPr>
        <p:txBody>
          <a:bodyPr/>
          <a:lstStyle/>
          <a:p>
            <a:r>
              <a:rPr lang="en-US" dirty="0"/>
              <a:t>How many times have you already read today?</a:t>
            </a:r>
          </a:p>
        </p:txBody>
      </p:sp>
    </p:spTree>
    <p:extLst>
      <p:ext uri="{BB962C8B-B14F-4D97-AF65-F5344CB8AC3E}">
        <p14:creationId xmlns:p14="http://schemas.microsoft.com/office/powerpoint/2010/main" val="428116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AEEAEB-E0DF-A449-A551-5E1B6661177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2" name="TextBox 1">
            <a:extLst>
              <a:ext uri="{FF2B5EF4-FFF2-40B4-BE49-F238E27FC236}">
                <a16:creationId xmlns:a16="http://schemas.microsoft.com/office/drawing/2014/main" id="{3712E026-EBF9-F244-AF94-27B3DBD213F8}"/>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Phonics</a:t>
            </a:r>
          </a:p>
        </p:txBody>
      </p:sp>
    </p:spTree>
    <p:extLst>
      <p:ext uri="{BB962C8B-B14F-4D97-AF65-F5344CB8AC3E}">
        <p14:creationId xmlns:p14="http://schemas.microsoft.com/office/powerpoint/2010/main" val="247234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4CC877-0EA2-492F-BCB9-D8060F38E73C}"/>
              </a:ext>
            </a:extLst>
          </p:cNvPr>
          <p:cNvSpPr>
            <a:spLocks noGrp="1"/>
          </p:cNvSpPr>
          <p:nvPr>
            <p:ph type="body" sz="quarter" idx="10"/>
          </p:nvPr>
        </p:nvSpPr>
        <p:spPr>
          <a:xfrm>
            <a:off x="479376" y="1916832"/>
            <a:ext cx="4392488" cy="4392488"/>
          </a:xfrm>
        </p:spPr>
        <p:txBody>
          <a:bodyPr lIns="91440" tIns="45720" rIns="91440" bIns="45720" anchor="ctr" anchorCtr="0"/>
          <a:lstStyle/>
          <a:p>
            <a:pPr marL="0" indent="0">
              <a:lnSpc>
                <a:spcPct val="100000"/>
              </a:lnSpc>
              <a:buNone/>
            </a:pPr>
            <a:r>
              <a:rPr lang="en-GB" dirty="0"/>
              <a:t>Our school has chosen </a:t>
            </a:r>
            <a:br>
              <a:rPr lang="en-GB" dirty="0"/>
            </a:br>
            <a:r>
              <a:rPr lang="en-GB" i="1" dirty="0"/>
              <a:t>Little </a:t>
            </a:r>
            <a:r>
              <a:rPr lang="en-GB" i="1" dirty="0" err="1"/>
              <a:t>Wandle</a:t>
            </a:r>
            <a:r>
              <a:rPr lang="en-GB" i="1" dirty="0"/>
              <a:t> Letters and Sounds Revised</a:t>
            </a:r>
            <a:r>
              <a:rPr lang="en-GB" dirty="0"/>
              <a:t> as our systematic, synthetic phonics (SSP) programme to teach early reading and spelling. </a:t>
            </a:r>
          </a:p>
        </p:txBody>
      </p:sp>
      <p:sp>
        <p:nvSpPr>
          <p:cNvPr id="3" name="Title 2">
            <a:extLst>
              <a:ext uri="{FF2B5EF4-FFF2-40B4-BE49-F238E27FC236}">
                <a16:creationId xmlns:a16="http://schemas.microsoft.com/office/drawing/2014/main" id="{FA31222B-A094-4C71-9CE9-75DB7035D263}"/>
              </a:ext>
            </a:extLst>
          </p:cNvPr>
          <p:cNvSpPr>
            <a:spLocks noGrp="1"/>
          </p:cNvSpPr>
          <p:nvPr>
            <p:ph type="title"/>
          </p:nvPr>
        </p:nvSpPr>
        <p:spPr>
          <a:xfrm>
            <a:off x="479376" y="332656"/>
            <a:ext cx="9793088" cy="1152128"/>
          </a:xfrm>
        </p:spPr>
        <p:txBody>
          <a:bodyPr/>
          <a:lstStyle/>
          <a:p>
            <a:r>
              <a:rPr lang="en-GB" dirty="0"/>
              <a:t>Little </a:t>
            </a:r>
            <a:r>
              <a:rPr lang="en-GB" dirty="0" err="1"/>
              <a:t>Wandle</a:t>
            </a:r>
            <a:r>
              <a:rPr lang="en-GB" dirty="0"/>
              <a:t> Letters and Sounds Revised</a:t>
            </a:r>
          </a:p>
        </p:txBody>
      </p:sp>
      <p:pic>
        <p:nvPicPr>
          <p:cNvPr id="5" name="Picture 4">
            <a:extLst>
              <a:ext uri="{FF2B5EF4-FFF2-40B4-BE49-F238E27FC236}">
                <a16:creationId xmlns:a16="http://schemas.microsoft.com/office/drawing/2014/main" id="{7A2F3643-1442-0E4E-8B4B-3F7E099963C7}"/>
              </a:ext>
            </a:extLst>
          </p:cNvPr>
          <p:cNvPicPr>
            <a:picLocks noChangeAspect="1"/>
          </p:cNvPicPr>
          <p:nvPr/>
        </p:nvPicPr>
        <p:blipFill>
          <a:blip r:embed="rId3"/>
          <a:stretch>
            <a:fillRect/>
          </a:stretch>
        </p:blipFill>
        <p:spPr>
          <a:xfrm>
            <a:off x="5111603" y="1916832"/>
            <a:ext cx="6770092" cy="4248472"/>
          </a:xfrm>
          <a:prstGeom prst="roundRect">
            <a:avLst>
              <a:gd name="adj" fmla="val 2638"/>
            </a:avLst>
          </a:prstGeom>
        </p:spPr>
      </p:pic>
    </p:spTree>
    <p:extLst>
      <p:ext uri="{BB962C8B-B14F-4D97-AF65-F5344CB8AC3E}">
        <p14:creationId xmlns:p14="http://schemas.microsoft.com/office/powerpoint/2010/main" val="1769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p:txBody>
          <a:bodyPr/>
          <a:lstStyle/>
          <a:p>
            <a:pPr marL="0" indent="0">
              <a:buNone/>
            </a:pPr>
            <a:r>
              <a:rPr lang="en-GB" sz="4000" dirty="0"/>
              <a:t>making connections between the sounds of our spoken words and the letters that are used to write them down.</a:t>
            </a:r>
            <a:endParaRPr lang="en-US" sz="4000" dirty="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263352" y="2348880"/>
            <a:ext cx="11665296" cy="864096"/>
          </a:xfrm>
          <a:prstGeom prst="rect">
            <a:avLst/>
          </a:prstGeom>
        </p:spPr>
        <p:txBody>
          <a:bodyPr/>
          <a:lstStyle/>
          <a:p>
            <a:pPr algn="ctr"/>
            <a:r>
              <a:rPr lang="en-US" sz="4000" b="1" dirty="0">
                <a:solidFill>
                  <a:schemeClr val="accent1"/>
                </a:solidFill>
              </a:rPr>
              <a:t>Phonics is:</a:t>
            </a:r>
          </a:p>
        </p:txBody>
      </p:sp>
    </p:spTree>
    <p:extLst>
      <p:ext uri="{BB962C8B-B14F-4D97-AF65-F5344CB8AC3E}">
        <p14:creationId xmlns:p14="http://schemas.microsoft.com/office/powerpoint/2010/main" val="146655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6CA3B5-91E5-0C42-A06C-51710AD05C91}"/>
              </a:ext>
            </a:extLst>
          </p:cNvPr>
          <p:cNvSpPr>
            <a:spLocks noGrp="1"/>
          </p:cNvSpPr>
          <p:nvPr>
            <p:ph type="title"/>
          </p:nvPr>
        </p:nvSpPr>
        <p:spPr/>
        <p:txBody>
          <a:bodyPr/>
          <a:lstStyle/>
          <a:p>
            <a:r>
              <a:rPr lang="en-US" dirty="0"/>
              <a:t>Blending to read words</a:t>
            </a:r>
          </a:p>
        </p:txBody>
      </p:sp>
      <p:pic>
        <p:nvPicPr>
          <p:cNvPr id="4" name="Online Media 3" descr="How we teach blending">
            <a:hlinkClick r:id="" action="ppaction://media"/>
            <a:extLst>
              <a:ext uri="{FF2B5EF4-FFF2-40B4-BE49-F238E27FC236}">
                <a16:creationId xmlns:a16="http://schemas.microsoft.com/office/drawing/2014/main" id="{42797611-F16B-2043-A6FF-337038723033}"/>
              </a:ext>
            </a:extLst>
          </p:cNvPr>
          <p:cNvPicPr>
            <a:picLocks noRot="1" noChangeAspect="1"/>
          </p:cNvPicPr>
          <p:nvPr>
            <a:videoFile r:link="rId1"/>
          </p:nvPr>
        </p:nvPicPr>
        <p:blipFill>
          <a:blip r:embed="rId4"/>
          <a:stretch>
            <a:fillRect/>
          </a:stretch>
        </p:blipFill>
        <p:spPr>
          <a:xfrm>
            <a:off x="2510729" y="1844824"/>
            <a:ext cx="7170541" cy="4051356"/>
          </a:xfrm>
          <a:prstGeom prst="rect">
            <a:avLst/>
          </a:prstGeom>
        </p:spPr>
      </p:pic>
    </p:spTree>
    <p:extLst>
      <p:ext uri="{BB962C8B-B14F-4D97-AF65-F5344CB8AC3E}">
        <p14:creationId xmlns:p14="http://schemas.microsoft.com/office/powerpoint/2010/main" val="293907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FF18DC-B9DE-FA47-9A8A-F3690285D807}"/>
              </a:ext>
            </a:extLst>
          </p:cNvPr>
          <p:cNvSpPr>
            <a:spLocks noGrp="1"/>
          </p:cNvSpPr>
          <p:nvPr>
            <p:ph type="title"/>
          </p:nvPr>
        </p:nvSpPr>
        <p:spPr/>
        <p:txBody>
          <a:bodyPr/>
          <a:lstStyle/>
          <a:p>
            <a:r>
              <a:rPr lang="en-US" dirty="0"/>
              <a:t>Terminology </a:t>
            </a:r>
          </a:p>
        </p:txBody>
      </p:sp>
      <p:sp>
        <p:nvSpPr>
          <p:cNvPr id="5" name="Rounded Rectangle 4">
            <a:extLst>
              <a:ext uri="{FF2B5EF4-FFF2-40B4-BE49-F238E27FC236}">
                <a16:creationId xmlns:a16="http://schemas.microsoft.com/office/drawing/2014/main" id="{1769BDE3-0AAC-A341-BB8F-73D178BFF921}"/>
              </a:ext>
            </a:extLst>
          </p:cNvPr>
          <p:cNvSpPr/>
          <p:nvPr/>
        </p:nvSpPr>
        <p:spPr>
          <a:xfrm>
            <a:off x="623392" y="2132856"/>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Phoneme</a:t>
            </a:r>
          </a:p>
        </p:txBody>
      </p:sp>
      <p:sp>
        <p:nvSpPr>
          <p:cNvPr id="6" name="Rounded Rectangle 5">
            <a:extLst>
              <a:ext uri="{FF2B5EF4-FFF2-40B4-BE49-F238E27FC236}">
                <a16:creationId xmlns:a16="http://schemas.microsoft.com/office/drawing/2014/main" id="{3120A5B3-E8CF-1645-AE51-E5574FE5F74F}"/>
              </a:ext>
            </a:extLst>
          </p:cNvPr>
          <p:cNvSpPr/>
          <p:nvPr/>
        </p:nvSpPr>
        <p:spPr>
          <a:xfrm>
            <a:off x="6888088" y="2103647"/>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Split vowel digraph </a:t>
            </a:r>
          </a:p>
        </p:txBody>
      </p:sp>
      <p:sp>
        <p:nvSpPr>
          <p:cNvPr id="7" name="Rounded Rectangle 6">
            <a:extLst>
              <a:ext uri="{FF2B5EF4-FFF2-40B4-BE49-F238E27FC236}">
                <a16:creationId xmlns:a16="http://schemas.microsoft.com/office/drawing/2014/main" id="{22408E65-6639-BF46-A2B1-8EE40CCA0AB0}"/>
              </a:ext>
            </a:extLst>
          </p:cNvPr>
          <p:cNvSpPr/>
          <p:nvPr/>
        </p:nvSpPr>
        <p:spPr>
          <a:xfrm>
            <a:off x="623392" y="3111759"/>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Grapheme</a:t>
            </a:r>
          </a:p>
        </p:txBody>
      </p:sp>
      <p:sp>
        <p:nvSpPr>
          <p:cNvPr id="8" name="Rounded Rectangle 7">
            <a:extLst>
              <a:ext uri="{FF2B5EF4-FFF2-40B4-BE49-F238E27FC236}">
                <a16:creationId xmlns:a16="http://schemas.microsoft.com/office/drawing/2014/main" id="{E525C50B-ABA3-8E48-87FF-F6B23D6442BD}"/>
              </a:ext>
            </a:extLst>
          </p:cNvPr>
          <p:cNvSpPr/>
          <p:nvPr/>
        </p:nvSpPr>
        <p:spPr>
          <a:xfrm>
            <a:off x="6888088" y="41198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Blend </a:t>
            </a:r>
          </a:p>
        </p:txBody>
      </p:sp>
      <p:sp>
        <p:nvSpPr>
          <p:cNvPr id="9" name="Rounded Rectangle 8">
            <a:extLst>
              <a:ext uri="{FF2B5EF4-FFF2-40B4-BE49-F238E27FC236}">
                <a16:creationId xmlns:a16="http://schemas.microsoft.com/office/drawing/2014/main" id="{6A02456E-1619-6441-8838-4FAF7B95E8DE}"/>
              </a:ext>
            </a:extLst>
          </p:cNvPr>
          <p:cNvSpPr/>
          <p:nvPr/>
        </p:nvSpPr>
        <p:spPr>
          <a:xfrm>
            <a:off x="625082" y="41198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Digraph</a:t>
            </a:r>
          </a:p>
        </p:txBody>
      </p:sp>
      <p:sp>
        <p:nvSpPr>
          <p:cNvPr id="10" name="Rounded Rectangle 9">
            <a:extLst>
              <a:ext uri="{FF2B5EF4-FFF2-40B4-BE49-F238E27FC236}">
                <a16:creationId xmlns:a16="http://schemas.microsoft.com/office/drawing/2014/main" id="{D8CA016A-8FA6-964F-AB5B-6E97732A71F4}"/>
              </a:ext>
            </a:extLst>
          </p:cNvPr>
          <p:cNvSpPr/>
          <p:nvPr/>
        </p:nvSpPr>
        <p:spPr>
          <a:xfrm>
            <a:off x="6888088" y="3082550"/>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Segment</a:t>
            </a:r>
          </a:p>
        </p:txBody>
      </p:sp>
      <p:sp>
        <p:nvSpPr>
          <p:cNvPr id="11" name="Rounded Rectangle 10">
            <a:extLst>
              <a:ext uri="{FF2B5EF4-FFF2-40B4-BE49-F238E27FC236}">
                <a16:creationId xmlns:a16="http://schemas.microsoft.com/office/drawing/2014/main" id="{6CC4B300-839D-984F-AF8D-56FF7F67EB7F}"/>
              </a:ext>
            </a:extLst>
          </p:cNvPr>
          <p:cNvSpPr/>
          <p:nvPr/>
        </p:nvSpPr>
        <p:spPr>
          <a:xfrm>
            <a:off x="623392" y="51271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Trigraph</a:t>
            </a:r>
          </a:p>
        </p:txBody>
      </p:sp>
    </p:spTree>
    <p:extLst>
      <p:ext uri="{BB962C8B-B14F-4D97-AF65-F5344CB8AC3E}">
        <p14:creationId xmlns:p14="http://schemas.microsoft.com/office/powerpoint/2010/main" val="76171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3B3DD4-A689-7440-8390-D80792CB971D}"/>
              </a:ext>
            </a:extLst>
          </p:cNvPr>
          <p:cNvSpPr>
            <a:spLocks noGrp="1"/>
          </p:cNvSpPr>
          <p:nvPr>
            <p:ph type="title"/>
          </p:nvPr>
        </p:nvSpPr>
        <p:spPr/>
        <p:txBody>
          <a:bodyPr/>
          <a:lstStyle/>
          <a:p>
            <a:r>
              <a:rPr lang="en-US" dirty="0"/>
              <a:t>Teaching order </a:t>
            </a:r>
          </a:p>
        </p:txBody>
      </p:sp>
      <p:pic>
        <p:nvPicPr>
          <p:cNvPr id="7" name="Picture 6">
            <a:extLst>
              <a:ext uri="{FF2B5EF4-FFF2-40B4-BE49-F238E27FC236}">
                <a16:creationId xmlns:a16="http://schemas.microsoft.com/office/drawing/2014/main" id="{913398DB-F0B8-D14E-AAA3-50D22D96B9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960096" y="2051203"/>
            <a:ext cx="4850928" cy="4176464"/>
          </a:xfrm>
          <a:prstGeom prst="roundRect">
            <a:avLst>
              <a:gd name="adj" fmla="val 2325"/>
            </a:avLst>
          </a:prstGeom>
          <a:effectLst>
            <a:glow rad="127000">
              <a:schemeClr val="tx1">
                <a:lumMod val="95000"/>
                <a:lumOff val="5000"/>
                <a:alpha val="10000"/>
              </a:schemeClr>
            </a:glow>
          </a:effectLst>
        </p:spPr>
      </p:pic>
      <p:pic>
        <p:nvPicPr>
          <p:cNvPr id="8" name="Picture 7">
            <a:extLst>
              <a:ext uri="{FF2B5EF4-FFF2-40B4-BE49-F238E27FC236}">
                <a16:creationId xmlns:a16="http://schemas.microsoft.com/office/drawing/2014/main" id="{F4908B15-A23E-CB47-8001-6496D25A91A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767408" y="1484784"/>
            <a:ext cx="4850928" cy="5184576"/>
          </a:xfrm>
          <a:prstGeom prst="roundRect">
            <a:avLst>
              <a:gd name="adj" fmla="val 2530"/>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250096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977DC1581EF449A9C26F70477327A5" ma:contentTypeVersion="13" ma:contentTypeDescription="Create a new document." ma:contentTypeScope="" ma:versionID="bd71908aa7f3363b38879cbe876e6121">
  <xsd:schema xmlns:xsd="http://www.w3.org/2001/XMLSchema" xmlns:xs="http://www.w3.org/2001/XMLSchema" xmlns:p="http://schemas.microsoft.com/office/2006/metadata/properties" xmlns:ns2="b390c623-81a0-476f-984a-5b2ad478ef4f" xmlns:ns3="6d6ce26d-438a-4f93-8ad7-b70bc8847f7f" targetNamespace="http://schemas.microsoft.com/office/2006/metadata/properties" ma:root="true" ma:fieldsID="db6415f476d927de94aea22a5eb4cea6" ns2:_="" ns3:_="">
    <xsd:import namespace="b390c623-81a0-476f-984a-5b2ad478ef4f"/>
    <xsd:import namespace="6d6ce26d-438a-4f93-8ad7-b70bc8847f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90c623-81a0-476f-984a-5b2ad478e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6ce26d-438a-4f93-8ad7-b70bc8847f7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2.xml><?xml version="1.0" encoding="utf-8"?>
<ds:datastoreItem xmlns:ds="http://schemas.openxmlformats.org/officeDocument/2006/customXml" ds:itemID="{B0A21441-236E-4913-9BD5-2514F499D8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90c623-81a0-476f-984a-5b2ad478ef4f"/>
    <ds:schemaRef ds:uri="6d6ce26d-438a-4f93-8ad7-b70bc8847f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B8E684-7516-47AC-9294-08AAE612A259}">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37219</TotalTime>
  <Words>1754</Words>
  <Application>Microsoft Macintosh PowerPoint</Application>
  <PresentationFormat>Widescreen</PresentationFormat>
  <Paragraphs>121</Paragraphs>
  <Slides>27</Slides>
  <Notes>27</Notes>
  <HiddenSlides>0</HiddenSlides>
  <MMClips>2</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27</vt:i4>
      </vt:variant>
    </vt:vector>
  </HeadingPairs>
  <TitlesOfParts>
    <vt:vector size="39" baseType="lpstr">
      <vt:lpstr>Arial</vt:lpstr>
      <vt:lpstr>Calibri</vt:lpstr>
      <vt:lpstr>Calibri Light</vt:lpstr>
      <vt:lpstr>Courier New</vt:lpstr>
      <vt:lpstr>Gotham Narrow Bold</vt:lpstr>
      <vt:lpstr>Open Sans</vt:lpstr>
      <vt:lpstr>Open Sans Light</vt:lpstr>
      <vt:lpstr>Presentation cover</vt:lpstr>
      <vt:lpstr>Normal body copy page</vt:lpstr>
      <vt:lpstr>Custom Design</vt:lpstr>
      <vt:lpstr>3_Normal body copy page</vt:lpstr>
      <vt:lpstr>4_Normal body copy page</vt:lpstr>
      <vt:lpstr>PowerPoint Presentation</vt:lpstr>
      <vt:lpstr>PowerPoint Presentation</vt:lpstr>
      <vt:lpstr>How many times have you already read today?</vt:lpstr>
      <vt:lpstr>PowerPoint Presentation</vt:lpstr>
      <vt:lpstr>Little Wandle Letters and Sounds Revised</vt:lpstr>
      <vt:lpstr>Phonics is:</vt:lpstr>
      <vt:lpstr>Blending to read words</vt:lpstr>
      <vt:lpstr>Terminology </vt:lpstr>
      <vt:lpstr>Teaching order </vt:lpstr>
      <vt:lpstr>The entire alphabetic code:</vt:lpstr>
      <vt:lpstr>How we make learning stick </vt:lpstr>
      <vt:lpstr>PowerPoint Presentation</vt:lpstr>
      <vt:lpstr>Reading and spelling </vt:lpstr>
      <vt:lpstr>They will also learnall the different ways to write the same phoneme. phoneme sh:</vt:lpstr>
      <vt:lpstr>Tricky words </vt:lpstr>
      <vt:lpstr>Spelling</vt:lpstr>
      <vt:lpstr>How do we teach reading in books?</vt:lpstr>
      <vt:lpstr>We use assessment to match your child the right level of book</vt:lpstr>
      <vt:lpstr>Reading a book at the right level</vt:lpstr>
      <vt:lpstr>PowerPoint Presentation</vt:lpstr>
      <vt:lpstr>The most important thing you can do is read with your child</vt:lpstr>
      <vt:lpstr>Books going home</vt:lpstr>
      <vt:lpstr>Listening to your child read their phonics book</vt:lpstr>
      <vt:lpstr>Supporting your child with phonics</vt:lpstr>
      <vt:lpstr>Read to your child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Microsoft Office User</cp:lastModifiedBy>
  <cp:revision>370</cp:revision>
  <cp:lastPrinted>2021-11-08T18:32:12Z</cp:lastPrinted>
  <dcterms:modified xsi:type="dcterms:W3CDTF">2022-09-08T14:23:51Z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0x01010064977DC1581EF449A9C26F70477327A5</vt:lpwstr>
  </property>
</Properties>
</file>