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6"/>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 id="462" r:id="rId3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6" autoAdjust="0"/>
    <p:restoredTop sz="77468"/>
  </p:normalViewPr>
  <p:slideViewPr>
    <p:cSldViewPr>
      <p:cViewPr varScale="1">
        <p:scale>
          <a:sx n="97" d="100"/>
          <a:sy n="97" d="100"/>
        </p:scale>
        <p:origin x="216"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 At the end of each half term children will be assessed. This highlights sounds that we need to recap as a class, small group or 1:1. A huge benefit to this phonics </a:t>
            </a:r>
            <a:r>
              <a:rPr lang="en-US" i="1" dirty="0" err="1"/>
              <a:t>programme</a:t>
            </a:r>
            <a:r>
              <a:rPr lang="en-US" i="1" dirty="0"/>
              <a:t> is the importance of catch up. There will be daily catch up sessions ran for children who may need a little extra help that was noticed in the class phonics sessions. There are also excellent resources for interventions if children are struggling with phonics and need some extra support. These catch up sessions are short five/10 minute sessions for extra practice and recap that follow on from the days lessons.</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resources available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shows how complicated the English language is. </a:t>
            </a:r>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to see.</a:t>
            </a:r>
          </a:p>
          <a:p>
            <a:endParaRPr lang="en-US" dirty="0"/>
          </a:p>
          <a:p>
            <a:r>
              <a:rPr lang="en-US" dirty="0"/>
              <a:t>Please </a:t>
            </a:r>
          </a:p>
          <a:p>
            <a:r>
              <a:rPr lang="en-US" dirty="0"/>
              <a:t>P-l-</a:t>
            </a:r>
            <a:r>
              <a:rPr lang="en-US" dirty="0" err="1"/>
              <a:t>ea</a:t>
            </a:r>
            <a:r>
              <a:rPr lang="en-US" dirty="0"/>
              <a:t>-se </a:t>
            </a:r>
          </a:p>
          <a:p>
            <a:r>
              <a:rPr lang="en-US" dirty="0"/>
              <a:t>4 sounds (counted on fingers) </a:t>
            </a:r>
          </a:p>
          <a:p>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for information books – and the third time we look at comprehension. We read the books three times at school because we want to develop the fluency. The more the children see words the more they begin to read them automatically without having to sound them out. </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 This assessment feeds in to the reading sessions and the books your child is reading. Helping them to read at the correct level for their ability. The regular assessment allows us to help children thrive and progress quickly. </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 left some books around the room for you to have a look at. I have got a range of stages from the foundation stage ‘wordless books’ to stage 5 which is the last stage before the children exit the phonics </a:t>
            </a:r>
            <a:r>
              <a:rPr lang="en-US" dirty="0" err="1"/>
              <a:t>programme</a:t>
            </a:r>
            <a:r>
              <a:rPr lang="en-US" dirty="0"/>
              <a:t>. </a:t>
            </a:r>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 </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incredibly important. This is how we are going to give them the WILL to read. Please read with your child as often as you can – at least once a day if possible.</a:t>
            </a:r>
          </a:p>
          <a:p>
            <a:r>
              <a:rPr lang="en-US" i="1" dirty="0"/>
              <a:t>We will have dedicated time in school for your child to change their sharing book. It is your child’s responsibility to change this book. Adults in school will remind children on a regular basis but we like the children to become independent with their book changing and making their own choice when they need a new one and what book they would like to share at home. </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time for your child to show off to you. They have learnt all the necessary skills in school to decode, use prosody and also comprehend what is going on in the book. </a:t>
            </a:r>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Myself, </a:t>
            </a:r>
            <a:r>
              <a:rPr lang="en-US" i="1" dirty="0" err="1"/>
              <a:t>Mrs</a:t>
            </a:r>
            <a:r>
              <a:rPr lang="en-US" i="1" dirty="0"/>
              <a:t> De-La-</a:t>
            </a:r>
            <a:r>
              <a:rPr lang="en-US" i="1" dirty="0" err="1"/>
              <a:t>Hunty</a:t>
            </a:r>
            <a:r>
              <a:rPr lang="en-US" i="1" dirty="0"/>
              <a:t> or </a:t>
            </a:r>
            <a:r>
              <a:rPr lang="en-US" i="1" dirty="0" err="1"/>
              <a:t>Mrs</a:t>
            </a:r>
            <a:r>
              <a:rPr lang="en-US" i="1" dirty="0"/>
              <a:t> Langford. </a:t>
            </a:r>
          </a:p>
          <a:p>
            <a:endParaRPr lang="en-US" dirty="0"/>
          </a:p>
          <a:p>
            <a:r>
              <a:rPr lang="en-US" dirty="0"/>
              <a:t>Show the parents where to access the videos on the website.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33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Government changes mean a change (for the better) in how we teach phonics and reading at school   - there needs to be consistency throughout the early reading stage.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early reading is the stage where children are learning to become fluent readers</a:t>
            </a:r>
            <a:r>
              <a:rPr lang="en-US" baseline="0" dirty="0"/>
              <a:t> through the use of phonics. As a school we did a lot of research into all of the different Phonics schemes validated by the DFE. We felt that Little </a:t>
            </a:r>
            <a:r>
              <a:rPr lang="en-US" baseline="0" dirty="0" err="1"/>
              <a:t>Wandle</a:t>
            </a:r>
            <a:r>
              <a:rPr lang="en-US" baseline="0" dirty="0"/>
              <a:t> was the best fit for our children, parents and staff. We like their use of resources, mnemonics and phrases, lesson structure, assessment, matched reading books and their use of catch up sessions. Which will all be spoken about throughout this </a:t>
            </a:r>
            <a:r>
              <a:rPr lang="en-US" baseline="0" dirty="0" err="1"/>
              <a:t>powerpoint</a:t>
            </a:r>
            <a:r>
              <a:rPr lang="en-US" baseline="0" dirty="0"/>
              <a:t>. </a:t>
            </a:r>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Phoneme – how to say a sound. </a:t>
            </a:r>
          </a:p>
          <a:p>
            <a:r>
              <a:rPr lang="en-US" dirty="0"/>
              <a:t>Grapheme – how a sound is written. </a:t>
            </a:r>
          </a:p>
          <a:p>
            <a:r>
              <a:rPr lang="en-US" dirty="0"/>
              <a:t>Digraph – 2 letters that make 1 sound – </a:t>
            </a:r>
            <a:r>
              <a:rPr lang="en-US" dirty="0" err="1"/>
              <a:t>eg</a:t>
            </a:r>
            <a:r>
              <a:rPr lang="en-US" dirty="0"/>
              <a:t> ai, </a:t>
            </a:r>
            <a:r>
              <a:rPr lang="en-US" dirty="0" err="1"/>
              <a:t>ee</a:t>
            </a:r>
            <a:endParaRPr lang="en-US" dirty="0"/>
          </a:p>
          <a:p>
            <a:r>
              <a:rPr lang="en-US" dirty="0"/>
              <a:t>Trigraph – 3 letters that make 1 sound air, </a:t>
            </a:r>
            <a:r>
              <a:rPr lang="en-US" dirty="0" err="1"/>
              <a:t>igh</a:t>
            </a:r>
            <a:r>
              <a:rPr lang="en-US" dirty="0"/>
              <a:t>, ear </a:t>
            </a:r>
          </a:p>
          <a:p>
            <a:r>
              <a:rPr lang="en-US" dirty="0"/>
              <a:t>Split vowel digraph – formerly known as ‘ a magic e’ so a-e in cake o-e in cone </a:t>
            </a:r>
          </a:p>
          <a:p>
            <a:r>
              <a:rPr lang="en-US" dirty="0"/>
              <a:t>Segment – splitting a word down into phonemes and sounding them out c-a-t or </a:t>
            </a:r>
            <a:r>
              <a:rPr lang="en-US" dirty="0" err="1"/>
              <a:t>ch</a:t>
            </a:r>
            <a:r>
              <a:rPr lang="en-US" dirty="0"/>
              <a:t>-</a:t>
            </a:r>
            <a:r>
              <a:rPr lang="en-US" dirty="0" err="1"/>
              <a:t>ee</a:t>
            </a:r>
            <a:r>
              <a:rPr lang="en-US" dirty="0"/>
              <a:t>-r </a:t>
            </a:r>
          </a:p>
          <a:p>
            <a:r>
              <a:rPr lang="en-US" dirty="0"/>
              <a:t>Blend – using the phonemes used to segment putting them all back together again c-a-t ‘cat’. </a:t>
            </a:r>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We will send home information on the sounds your child has learnt that week in school. Please try and practice these at home. It should be in short bursts. </a:t>
            </a:r>
          </a:p>
          <a:p>
            <a:endParaRPr lang="en-US" i="1" dirty="0"/>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509981" y="306923"/>
            <a:ext cx="9793088" cy="648072"/>
          </a:xfrm>
        </p:spPr>
        <p:txBody>
          <a:bodyPr/>
          <a:lstStyle/>
          <a:p>
            <a:r>
              <a:rPr lang="en-US" dirty="0"/>
              <a:t>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09981" y="1127353"/>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1185190"/>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They will also </a:t>
            </a:r>
            <a:r>
              <a:rPr lang="en-US" dirty="0" err="1"/>
              <a:t>learnall</a:t>
            </a:r>
            <a:r>
              <a:rPr lang="en-US" dirty="0"/>
              <a:t> the different ways to write the same phoneme.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to your child has a positive impact on your </a:t>
            </a:r>
            <a:r>
              <a:rPr lang="en-US" sz="2400" b="1" dirty="0" err="1">
                <a:solidFill>
                  <a:schemeClr val="accent2"/>
                </a:solidFill>
                <a:latin typeface="Calibri"/>
                <a:cs typeface="Calibri"/>
              </a:rPr>
              <a:t>childs</a:t>
            </a:r>
            <a:r>
              <a:rPr lang="en-US" sz="2400" b="1" dirty="0">
                <a:solidFill>
                  <a:schemeClr val="accent2"/>
                </a:solidFill>
                <a:latin typeface="Calibri"/>
                <a:cs typeface="Calibri"/>
              </a:rPr>
              <a:t>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are exposed to by age 6 is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most or all of their book without your help.</a:t>
            </a:r>
          </a:p>
          <a:p>
            <a:r>
              <a:rPr lang="en-US" dirty="0">
                <a:solidFill>
                  <a:schemeClr val="tx1">
                    <a:lumMod val="95000"/>
                    <a:lumOff val="5000"/>
                  </a:schemeClr>
                </a:solidFill>
              </a:rPr>
              <a:t>If they cannot read a word read it to them.</a:t>
            </a:r>
          </a:p>
          <a:p>
            <a:r>
              <a:rPr lang="en-US" dirty="0">
                <a:solidFill>
                  <a:schemeClr val="tx1">
                    <a:lumMod val="95000"/>
                    <a:lumOff val="5000"/>
                  </a:schemeClr>
                </a:solidFill>
              </a:rPr>
              <a:t>Talk about the book and celebrate your </a:t>
            </a:r>
            <a:r>
              <a:rPr lang="en-US" dirty="0" err="1">
                <a:solidFill>
                  <a:schemeClr val="tx1">
                    <a:lumMod val="95000"/>
                    <a:lumOff val="5000"/>
                  </a:schemeClr>
                </a:solidFill>
              </a:rPr>
              <a:t>childs</a:t>
            </a:r>
            <a:r>
              <a:rPr lang="en-US" dirty="0">
                <a:solidFill>
                  <a:schemeClr val="tx1">
                    <a:lumMod val="95000"/>
                    <a:lumOff val="5000"/>
                  </a:schemeClr>
                </a:solidFill>
              </a:rPr>
              <a:t>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6218" y="1484784"/>
            <a:ext cx="6624736" cy="5040560"/>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a:p>
            <a:pPr lvl="1">
              <a:spcBef>
                <a:spcPts val="600"/>
              </a:spcBef>
              <a:buFont typeface="Courier New" panose="02070309020205020404" pitchFamily="49" charset="0"/>
              <a:buChar char="o"/>
            </a:pPr>
            <a:r>
              <a:rPr lang="en-US" dirty="0">
                <a:solidFill>
                  <a:schemeClr val="tx1">
                    <a:lumMod val="95000"/>
                    <a:lumOff val="5000"/>
                  </a:schemeClr>
                </a:solidFill>
              </a:rPr>
              <a:t>Ask your child what might happen next. </a:t>
            </a:r>
          </a:p>
          <a:p>
            <a:pPr lvl="1">
              <a:spcBef>
                <a:spcPts val="600"/>
              </a:spcBef>
              <a:buFont typeface="Courier New" panose="02070309020205020404" pitchFamily="49" charset="0"/>
              <a:buChar char="o"/>
            </a:pPr>
            <a:r>
              <a:rPr lang="en-US" dirty="0">
                <a:solidFill>
                  <a:schemeClr val="tx1">
                    <a:lumMod val="95000"/>
                    <a:lumOff val="5000"/>
                  </a:schemeClr>
                </a:solidFill>
              </a:rPr>
              <a:t>Ask your child to come up with an alternative ending. </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6098E7-1CB1-4AA0-D7BF-25F0FA5D143D}"/>
              </a:ext>
            </a:extLst>
          </p:cNvPr>
          <p:cNvSpPr>
            <a:spLocks noGrp="1"/>
          </p:cNvSpPr>
          <p:nvPr>
            <p:ph type="body" sz="quarter" idx="10"/>
          </p:nvPr>
        </p:nvSpPr>
        <p:spPr/>
        <p:txBody>
          <a:bodyPr/>
          <a:lstStyle/>
          <a:p>
            <a:r>
              <a:rPr lang="en-US" sz="6000" dirty="0"/>
              <a:t>Questions? </a:t>
            </a:r>
          </a:p>
        </p:txBody>
      </p:sp>
    </p:spTree>
    <p:extLst>
      <p:ext uri="{BB962C8B-B14F-4D97-AF65-F5344CB8AC3E}">
        <p14:creationId xmlns:p14="http://schemas.microsoft.com/office/powerpoint/2010/main" val="95243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60096" y="2051203"/>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148478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37219</TotalTime>
  <Words>1754</Words>
  <Application>Microsoft Macintosh PowerPoint</Application>
  <PresentationFormat>Widescreen</PresentationFormat>
  <Paragraphs>121</Paragraphs>
  <Slides>27</Slides>
  <Notes>27</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The entire alphabetic code:</vt:lpstr>
      <vt:lpstr>How we make learning stick </vt:lpstr>
      <vt:lpstr>PowerPoint Presentation</vt:lpstr>
      <vt:lpstr>Reading and spelling </vt:lpstr>
      <vt:lpstr>They will also learnall the different ways to write the same phoneme.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Microsoft Office User</cp:lastModifiedBy>
  <cp:revision>370</cp:revision>
  <cp:lastPrinted>2021-11-08T18:32:12Z</cp:lastPrinted>
  <dcterms:modified xsi:type="dcterms:W3CDTF">2022-09-08T14:23:51Z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